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17"/>
  </p:notesMasterIdLst>
  <p:handoutMasterIdLst>
    <p:handoutMasterId r:id="rId18"/>
  </p:handoutMasterIdLst>
  <p:sldIdLst>
    <p:sldId id="1365" r:id="rId3"/>
    <p:sldId id="1440" r:id="rId4"/>
    <p:sldId id="1441" r:id="rId5"/>
    <p:sldId id="1442" r:id="rId6"/>
    <p:sldId id="1443" r:id="rId7"/>
    <p:sldId id="1444" r:id="rId8"/>
    <p:sldId id="1445" r:id="rId9"/>
    <p:sldId id="1422" r:id="rId10"/>
    <p:sldId id="1423" r:id="rId11"/>
    <p:sldId id="1424" r:id="rId12"/>
    <p:sldId id="1425" r:id="rId13"/>
    <p:sldId id="1426" r:id="rId14"/>
    <p:sldId id="1427" r:id="rId15"/>
    <p:sldId id="1438" r:id="rId16"/>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914EBA1-2DB4-4DF8-8331-B3A45BCEC069}"/>
              </a:ext>
            </a:extLst>
          </p:cNvPr>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sz="1000">
                <a:latin typeface="Arial" panose="020B0604020202020204" pitchFamily="34" charset="0"/>
                <a:cs typeface="Arial" panose="020B0604020202020204" pitchFamily="34" charset="0"/>
              </a:rPr>
              <a:t>Class – The Book Of Revelation (80)</a:t>
            </a:r>
          </a:p>
        </p:txBody>
      </p:sp>
      <p:sp>
        <p:nvSpPr>
          <p:cNvPr id="3" name="Date Placeholder 2">
            <a:extLst>
              <a:ext uri="{FF2B5EF4-FFF2-40B4-BE49-F238E27FC236}">
                <a16:creationId xmlns:a16="http://schemas.microsoft.com/office/drawing/2014/main" id="{5E682D90-D8D9-492B-9278-FAA8D000C51E}"/>
              </a:ext>
            </a:extLst>
          </p:cNvPr>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r>
              <a:rPr lang="en-US" sz="1000">
                <a:latin typeface="Arial" panose="020B0604020202020204" pitchFamily="34" charset="0"/>
                <a:cs typeface="Arial" panose="020B0604020202020204" pitchFamily="34" charset="0"/>
              </a:rPr>
              <a:t>9/19/2021 am class</a:t>
            </a:r>
          </a:p>
        </p:txBody>
      </p:sp>
      <p:sp>
        <p:nvSpPr>
          <p:cNvPr id="4" name="Footer Placeholder 3">
            <a:extLst>
              <a:ext uri="{FF2B5EF4-FFF2-40B4-BE49-F238E27FC236}">
                <a16:creationId xmlns:a16="http://schemas.microsoft.com/office/drawing/2014/main" id="{F2E58946-A598-4D7D-B0EF-79324A898665}"/>
              </a:ext>
            </a:extLst>
          </p:cNvPr>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4CBFD521-65DC-4CE5-8A7C-146FDA7BB353}"/>
              </a:ext>
            </a:extLst>
          </p:cNvPr>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9071A269-11ED-42C1-95E2-DAC413679CF1}"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35331910"/>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a:t>Class – The Book Of Revelation (80)</a:t>
            </a:r>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r>
              <a:rPr lang="en-US"/>
              <a:t>9/19/2021 am class</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70497632-4ADD-4191-8D7A-F0336DC7313A}" type="slidenum">
              <a:rPr lang="en-US" smtClean="0"/>
              <a:t>‹#›</a:t>
            </a:fld>
            <a:endParaRPr lang="en-US"/>
          </a:p>
        </p:txBody>
      </p:sp>
    </p:spTree>
    <p:extLst>
      <p:ext uri="{BB962C8B-B14F-4D97-AF65-F5344CB8AC3E}">
        <p14:creationId xmlns:p14="http://schemas.microsoft.com/office/powerpoint/2010/main" val="2162403267"/>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1"/>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C847D6D-ADF9-449F-8C4F-6704CF5077E4}" type="datetimeFigureOut">
              <a:rPr lang="en-US" smtClean="0"/>
              <a:t>9/24/2021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DFB1A6-5B5B-4F6D-9F9E-CEEE940E351F}" type="slidenum">
              <a:rPr lang="en-US" smtClean="0"/>
              <a:t>‹#›</a:t>
            </a:fld>
            <a:endParaRPr lang="en-US"/>
          </a:p>
        </p:txBody>
      </p:sp>
    </p:spTree>
    <p:extLst>
      <p:ext uri="{BB962C8B-B14F-4D97-AF65-F5344CB8AC3E}">
        <p14:creationId xmlns:p14="http://schemas.microsoft.com/office/powerpoint/2010/main" val="30317507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C847D6D-ADF9-449F-8C4F-6704CF5077E4}" type="datetimeFigureOut">
              <a:rPr lang="en-US" smtClean="0"/>
              <a:t>9/24/2021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DFB1A6-5B5B-4F6D-9F9E-CEEE940E351F}" type="slidenum">
              <a:rPr lang="en-US" smtClean="0"/>
              <a:t>‹#›</a:t>
            </a:fld>
            <a:endParaRPr lang="en-US"/>
          </a:p>
        </p:txBody>
      </p:sp>
    </p:spTree>
    <p:extLst>
      <p:ext uri="{BB962C8B-B14F-4D97-AF65-F5344CB8AC3E}">
        <p14:creationId xmlns:p14="http://schemas.microsoft.com/office/powerpoint/2010/main" val="23549614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4"/>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4"/>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C847D6D-ADF9-449F-8C4F-6704CF5077E4}" type="datetimeFigureOut">
              <a:rPr lang="en-US" smtClean="0"/>
              <a:t>9/24/2021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DFB1A6-5B5B-4F6D-9F9E-CEEE940E351F}" type="slidenum">
              <a:rPr lang="en-US" smtClean="0"/>
              <a:t>‹#›</a:t>
            </a:fld>
            <a:endParaRPr lang="en-US"/>
          </a:p>
        </p:txBody>
      </p:sp>
    </p:spTree>
    <p:extLst>
      <p:ext uri="{BB962C8B-B14F-4D97-AF65-F5344CB8AC3E}">
        <p14:creationId xmlns:p14="http://schemas.microsoft.com/office/powerpoint/2010/main" val="17372532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2C2085DC-C5DD-4A28-94F6-F9F029BCA1AE}" type="slidenum">
              <a:rPr lang="en-US" altLang="en-US" smtClean="0"/>
              <a:pPr/>
              <a:t>‹#›</a:t>
            </a:fld>
            <a:endParaRPr lang="en-US" altLang="en-US"/>
          </a:p>
        </p:txBody>
      </p:sp>
    </p:spTree>
    <p:extLst>
      <p:ext uri="{BB962C8B-B14F-4D97-AF65-F5344CB8AC3E}">
        <p14:creationId xmlns:p14="http://schemas.microsoft.com/office/powerpoint/2010/main" val="128446955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71DD7C3C-26EA-48D1-89DB-82086917E937}" type="slidenum">
              <a:rPr lang="en-US" altLang="en-US" smtClean="0"/>
              <a:pPr/>
              <a:t>‹#›</a:t>
            </a:fld>
            <a:endParaRPr lang="en-US" altLang="en-US"/>
          </a:p>
        </p:txBody>
      </p:sp>
    </p:spTree>
    <p:extLst>
      <p:ext uri="{BB962C8B-B14F-4D97-AF65-F5344CB8AC3E}">
        <p14:creationId xmlns:p14="http://schemas.microsoft.com/office/powerpoint/2010/main" val="336365142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075DFFC-4C7E-4580-BD58-D28052B8411C}" type="slidenum">
              <a:rPr lang="en-US" altLang="en-US" smtClean="0"/>
              <a:pPr/>
              <a:t>‹#›</a:t>
            </a:fld>
            <a:endParaRPr lang="en-US" altLang="en-US"/>
          </a:p>
        </p:txBody>
      </p:sp>
    </p:spTree>
    <p:extLst>
      <p:ext uri="{BB962C8B-B14F-4D97-AF65-F5344CB8AC3E}">
        <p14:creationId xmlns:p14="http://schemas.microsoft.com/office/powerpoint/2010/main" val="190947473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3981AFB8-6607-4BFB-A990-26AE2ECB36E5}" type="slidenum">
              <a:rPr lang="en-US" altLang="en-US" smtClean="0"/>
              <a:pPr/>
              <a:t>‹#›</a:t>
            </a:fld>
            <a:endParaRPr lang="en-US" altLang="en-US"/>
          </a:p>
        </p:txBody>
      </p:sp>
    </p:spTree>
    <p:extLst>
      <p:ext uri="{BB962C8B-B14F-4D97-AF65-F5344CB8AC3E}">
        <p14:creationId xmlns:p14="http://schemas.microsoft.com/office/powerpoint/2010/main" val="281495058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3D3B5985-F0FB-461C-A410-C18B3EA5F9E1}" type="slidenum">
              <a:rPr lang="en-US" altLang="en-US" smtClean="0"/>
              <a:pPr/>
              <a:t>‹#›</a:t>
            </a:fld>
            <a:endParaRPr lang="en-US" altLang="en-US"/>
          </a:p>
        </p:txBody>
      </p:sp>
    </p:spTree>
    <p:extLst>
      <p:ext uri="{BB962C8B-B14F-4D97-AF65-F5344CB8AC3E}">
        <p14:creationId xmlns:p14="http://schemas.microsoft.com/office/powerpoint/2010/main" val="53273203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A8F3877-D21C-4381-AFB3-9CF0607A0B12}" type="slidenum">
              <a:rPr lang="en-US" altLang="en-US" smtClean="0"/>
              <a:pPr/>
              <a:t>‹#›</a:t>
            </a:fld>
            <a:endParaRPr lang="en-US" altLang="en-US"/>
          </a:p>
        </p:txBody>
      </p:sp>
    </p:spTree>
    <p:extLst>
      <p:ext uri="{BB962C8B-B14F-4D97-AF65-F5344CB8AC3E}">
        <p14:creationId xmlns:p14="http://schemas.microsoft.com/office/powerpoint/2010/main" val="383040539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A5615BA9-689B-4940-B8A1-D0153F61312A}" type="slidenum">
              <a:rPr lang="en-US" altLang="en-US" smtClean="0"/>
              <a:pPr/>
              <a:t>‹#›</a:t>
            </a:fld>
            <a:endParaRPr lang="en-US" altLang="en-US"/>
          </a:p>
        </p:txBody>
      </p:sp>
    </p:spTree>
    <p:extLst>
      <p:ext uri="{BB962C8B-B14F-4D97-AF65-F5344CB8AC3E}">
        <p14:creationId xmlns:p14="http://schemas.microsoft.com/office/powerpoint/2010/main" val="383059162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B837187E-E6D4-4886-BDEE-08F8AEB698FB}" type="slidenum">
              <a:rPr lang="en-US" altLang="en-US" smtClean="0"/>
              <a:pPr/>
              <a:t>‹#›</a:t>
            </a:fld>
            <a:endParaRPr lang="en-US" altLang="en-US"/>
          </a:p>
        </p:txBody>
      </p:sp>
    </p:spTree>
    <p:extLst>
      <p:ext uri="{BB962C8B-B14F-4D97-AF65-F5344CB8AC3E}">
        <p14:creationId xmlns:p14="http://schemas.microsoft.com/office/powerpoint/2010/main" val="160541418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C847D6D-ADF9-449F-8C4F-6704CF5077E4}" type="datetimeFigureOut">
              <a:rPr lang="en-US" smtClean="0"/>
              <a:t>9/24/2021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DFB1A6-5B5B-4F6D-9F9E-CEEE940E351F}" type="slidenum">
              <a:rPr lang="en-US" smtClean="0"/>
              <a:t>‹#›</a:t>
            </a:fld>
            <a:endParaRPr lang="en-US"/>
          </a:p>
        </p:txBody>
      </p:sp>
    </p:spTree>
    <p:extLst>
      <p:ext uri="{BB962C8B-B14F-4D97-AF65-F5344CB8AC3E}">
        <p14:creationId xmlns:p14="http://schemas.microsoft.com/office/powerpoint/2010/main" val="26062056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86CCBCD0-433E-4322-8891-D43E1F630C1A}" type="slidenum">
              <a:rPr lang="en-US" altLang="en-US" smtClean="0"/>
              <a:pPr/>
              <a:t>‹#›</a:t>
            </a:fld>
            <a:endParaRPr lang="en-US" altLang="en-US"/>
          </a:p>
        </p:txBody>
      </p:sp>
    </p:spTree>
    <p:extLst>
      <p:ext uri="{BB962C8B-B14F-4D97-AF65-F5344CB8AC3E}">
        <p14:creationId xmlns:p14="http://schemas.microsoft.com/office/powerpoint/2010/main" val="165926712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82764986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188002983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291536644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55069101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91537333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06468197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2814E910-BBD9-4C6C-B553-9F185752B042}" type="slidenum">
              <a:rPr lang="en-US" altLang="en-US" smtClean="0"/>
              <a:pPr/>
              <a:t>‹#›</a:t>
            </a:fld>
            <a:endParaRPr lang="en-US" altLang="en-US"/>
          </a:p>
        </p:txBody>
      </p:sp>
    </p:spTree>
    <p:extLst>
      <p:ext uri="{BB962C8B-B14F-4D97-AF65-F5344CB8AC3E}">
        <p14:creationId xmlns:p14="http://schemas.microsoft.com/office/powerpoint/2010/main" val="36310901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A9B584D8-2FAB-4CF1-AF74-0E7F3D958B3D}" type="slidenum">
              <a:rPr lang="en-US" altLang="en-US" smtClean="0"/>
              <a:pPr/>
              <a:t>‹#›</a:t>
            </a:fld>
            <a:endParaRPr lang="en-US" altLang="en-US"/>
          </a:p>
        </p:txBody>
      </p:sp>
    </p:spTree>
    <p:extLst>
      <p:ext uri="{BB962C8B-B14F-4D97-AF65-F5344CB8AC3E}">
        <p14:creationId xmlns:p14="http://schemas.microsoft.com/office/powerpoint/2010/main" val="407921143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6"/>
            <a:ext cx="77724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C847D6D-ADF9-449F-8C4F-6704CF5077E4}" type="datetimeFigureOut">
              <a:rPr lang="en-US" smtClean="0"/>
              <a:t>9/24/2021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DFB1A6-5B5B-4F6D-9F9E-CEEE940E351F}" type="slidenum">
              <a:rPr lang="en-US" smtClean="0"/>
              <a:t>‹#›</a:t>
            </a:fld>
            <a:endParaRPr lang="en-US"/>
          </a:p>
        </p:txBody>
      </p:sp>
    </p:spTree>
    <p:extLst>
      <p:ext uri="{BB962C8B-B14F-4D97-AF65-F5344CB8AC3E}">
        <p14:creationId xmlns:p14="http://schemas.microsoft.com/office/powerpoint/2010/main" val="14530752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6"/>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6"/>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C847D6D-ADF9-449F-8C4F-6704CF5077E4}" type="datetimeFigureOut">
              <a:rPr lang="en-US" smtClean="0"/>
              <a:t>9/24/2021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DFB1A6-5B5B-4F6D-9F9E-CEEE940E351F}" type="slidenum">
              <a:rPr lang="en-US" smtClean="0"/>
              <a:t>‹#›</a:t>
            </a:fld>
            <a:endParaRPr lang="en-US"/>
          </a:p>
        </p:txBody>
      </p:sp>
    </p:spTree>
    <p:extLst>
      <p:ext uri="{BB962C8B-B14F-4D97-AF65-F5344CB8AC3E}">
        <p14:creationId xmlns:p14="http://schemas.microsoft.com/office/powerpoint/2010/main" val="4176281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8"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8"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C847D6D-ADF9-449F-8C4F-6704CF5077E4}" type="datetimeFigureOut">
              <a:rPr lang="en-US" smtClean="0"/>
              <a:t>9/24/2021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FDFB1A6-5B5B-4F6D-9F9E-CEEE940E351F}" type="slidenum">
              <a:rPr lang="en-US" smtClean="0"/>
              <a:t>‹#›</a:t>
            </a:fld>
            <a:endParaRPr lang="en-US"/>
          </a:p>
        </p:txBody>
      </p:sp>
    </p:spTree>
    <p:extLst>
      <p:ext uri="{BB962C8B-B14F-4D97-AF65-F5344CB8AC3E}">
        <p14:creationId xmlns:p14="http://schemas.microsoft.com/office/powerpoint/2010/main" val="29731600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C847D6D-ADF9-449F-8C4F-6704CF5077E4}" type="datetimeFigureOut">
              <a:rPr lang="en-US" smtClean="0"/>
              <a:t>9/24/2021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FDFB1A6-5B5B-4F6D-9F9E-CEEE940E351F}" type="slidenum">
              <a:rPr lang="en-US" smtClean="0"/>
              <a:t>‹#›</a:t>
            </a:fld>
            <a:endParaRPr lang="en-US"/>
          </a:p>
        </p:txBody>
      </p:sp>
    </p:spTree>
    <p:extLst>
      <p:ext uri="{BB962C8B-B14F-4D97-AF65-F5344CB8AC3E}">
        <p14:creationId xmlns:p14="http://schemas.microsoft.com/office/powerpoint/2010/main" val="3017028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847D6D-ADF9-449F-8C4F-6704CF5077E4}" type="datetimeFigureOut">
              <a:rPr lang="en-US" smtClean="0"/>
              <a:t>9/24/2021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FDFB1A6-5B5B-4F6D-9F9E-CEEE940E351F}" type="slidenum">
              <a:rPr lang="en-US" smtClean="0"/>
              <a:t>‹#›</a:t>
            </a:fld>
            <a:endParaRPr lang="en-US"/>
          </a:p>
        </p:txBody>
      </p:sp>
    </p:spTree>
    <p:extLst>
      <p:ext uri="{BB962C8B-B14F-4D97-AF65-F5344CB8AC3E}">
        <p14:creationId xmlns:p14="http://schemas.microsoft.com/office/powerpoint/2010/main" val="17673955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73056"/>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DC847D6D-ADF9-449F-8C4F-6704CF5077E4}" type="datetimeFigureOut">
              <a:rPr lang="en-US" smtClean="0"/>
              <a:t>9/24/2021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DFB1A6-5B5B-4F6D-9F9E-CEEE940E351F}" type="slidenum">
              <a:rPr lang="en-US" smtClean="0"/>
              <a:t>‹#›</a:t>
            </a:fld>
            <a:endParaRPr lang="en-US"/>
          </a:p>
        </p:txBody>
      </p:sp>
    </p:spTree>
    <p:extLst>
      <p:ext uri="{BB962C8B-B14F-4D97-AF65-F5344CB8AC3E}">
        <p14:creationId xmlns:p14="http://schemas.microsoft.com/office/powerpoint/2010/main" val="11425894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DC847D6D-ADF9-449F-8C4F-6704CF5077E4}" type="datetimeFigureOut">
              <a:rPr lang="en-US" smtClean="0"/>
              <a:t>9/24/2021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DFB1A6-5B5B-4F6D-9F9E-CEEE940E351F}" type="slidenum">
              <a:rPr lang="en-US" smtClean="0"/>
              <a:t>‹#›</a:t>
            </a:fld>
            <a:endParaRPr lang="en-US"/>
          </a:p>
        </p:txBody>
      </p:sp>
    </p:spTree>
    <p:extLst>
      <p:ext uri="{BB962C8B-B14F-4D97-AF65-F5344CB8AC3E}">
        <p14:creationId xmlns:p14="http://schemas.microsoft.com/office/powerpoint/2010/main" val="30860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image" Target="../media/image2.png"/><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6"/>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6"/>
            <a:ext cx="21336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DC847D6D-ADF9-449F-8C4F-6704CF5077E4}" type="datetimeFigureOut">
              <a:rPr lang="en-US" smtClean="0"/>
              <a:t>9/24/2021</a:t>
            </a:fld>
            <a:endParaRPr lang="en-US"/>
          </a:p>
        </p:txBody>
      </p:sp>
      <p:sp>
        <p:nvSpPr>
          <p:cNvPr id="5" name="Footer Placeholder 4"/>
          <p:cNvSpPr>
            <a:spLocks noGrp="1"/>
          </p:cNvSpPr>
          <p:nvPr>
            <p:ph type="ftr" sz="quarter" idx="3"/>
          </p:nvPr>
        </p:nvSpPr>
        <p:spPr>
          <a:xfrm>
            <a:off x="3124200" y="6356356"/>
            <a:ext cx="28956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6"/>
            <a:ext cx="21336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FDFB1A6-5B5B-4F6D-9F9E-CEEE940E351F}" type="slidenum">
              <a:rPr lang="en-US" smtClean="0"/>
              <a:t>‹#›</a:t>
            </a:fld>
            <a:endParaRPr lang="en-US"/>
          </a:p>
        </p:txBody>
      </p:sp>
    </p:spTree>
    <p:extLst>
      <p:ext uri="{BB962C8B-B14F-4D97-AF65-F5344CB8AC3E}">
        <p14:creationId xmlns:p14="http://schemas.microsoft.com/office/powerpoint/2010/main" val="256194504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282FA3C6-7C60-430F-B028-42B5104B86BE}"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470906706"/>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 id="2147483701" r:id="rId17"/>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hf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D927B-E843-462E-9476-E45B6FC0DDF8}"/>
              </a:ext>
            </a:extLst>
          </p:cNvPr>
          <p:cNvSpPr>
            <a:spLocks noGrp="1"/>
          </p:cNvSpPr>
          <p:nvPr>
            <p:ph type="ctrTitle"/>
          </p:nvPr>
        </p:nvSpPr>
        <p:spPr>
          <a:xfrm>
            <a:off x="305095" y="1905000"/>
            <a:ext cx="8533811" cy="2086725"/>
          </a:xfrm>
        </p:spPr>
        <p:txBody>
          <a:bodyPr>
            <a:spAutoFit/>
          </a:bodyPr>
          <a:lstStyle/>
          <a:p>
            <a:pPr algn="ctr"/>
            <a:r>
              <a:rPr lang="en-US" dirty="0">
                <a:solidFill>
                  <a:schemeClr val="tx1"/>
                </a:solidFill>
              </a:rPr>
              <a:t>A Study Of </a:t>
            </a:r>
            <a:br>
              <a:rPr lang="en-US" dirty="0">
                <a:solidFill>
                  <a:schemeClr val="tx1"/>
                </a:solidFill>
              </a:rPr>
            </a:br>
            <a:r>
              <a:rPr lang="en-US" dirty="0">
                <a:solidFill>
                  <a:schemeClr val="tx1"/>
                </a:solidFill>
              </a:rPr>
              <a:t>The Book Of Revelation</a:t>
            </a:r>
          </a:p>
        </p:txBody>
      </p:sp>
      <p:sp>
        <p:nvSpPr>
          <p:cNvPr id="3" name="Subtitle 2">
            <a:extLst>
              <a:ext uri="{FF2B5EF4-FFF2-40B4-BE49-F238E27FC236}">
                <a16:creationId xmlns:a16="http://schemas.microsoft.com/office/drawing/2014/main" id="{78684570-74C7-4D91-8578-009947D53EE0}"/>
              </a:ext>
            </a:extLst>
          </p:cNvPr>
          <p:cNvSpPr>
            <a:spLocks noGrp="1"/>
          </p:cNvSpPr>
          <p:nvPr>
            <p:ph type="subTitle" idx="1"/>
          </p:nvPr>
        </p:nvSpPr>
        <p:spPr>
          <a:xfrm>
            <a:off x="800100" y="4648918"/>
            <a:ext cx="7696200" cy="424732"/>
          </a:xfrm>
          <a:noFill/>
        </p:spPr>
        <p:txBody>
          <a:bodyPr>
            <a:spAutoFit/>
          </a:bodyPr>
          <a:lstStyle/>
          <a:p>
            <a:pPr algn="ctr"/>
            <a:r>
              <a:rPr lang="en-US" dirty="0">
                <a:solidFill>
                  <a:schemeClr val="tx1"/>
                </a:solidFill>
              </a:rPr>
              <a:t>September 19, 2021</a:t>
            </a:r>
          </a:p>
        </p:txBody>
      </p:sp>
      <p:sp>
        <p:nvSpPr>
          <p:cNvPr id="4" name="Slide Number Placeholder 3">
            <a:extLst>
              <a:ext uri="{FF2B5EF4-FFF2-40B4-BE49-F238E27FC236}">
                <a16:creationId xmlns:a16="http://schemas.microsoft.com/office/drawing/2014/main" id="{42A796AF-6424-41FA-BBC3-01A62FCD2F70}"/>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2C2085DC-C5DD-4A28-94F6-F9F029BCA1AE}"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84998489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4825" y="919118"/>
            <a:ext cx="8229600" cy="600164"/>
          </a:xfrm>
          <a:solidFill>
            <a:schemeClr val="bg1"/>
          </a:solidFill>
          <a:ln w="38100">
            <a:noFill/>
          </a:ln>
        </p:spPr>
        <p:txBody>
          <a:bodyPr>
            <a:spAutoFit/>
          </a:bodyPr>
          <a:lstStyle/>
          <a:p>
            <a:r>
              <a:rPr lang="en-US" b="1" cap="small" dirty="0">
                <a:latin typeface="Elephant" pitchFamily="18" charset="0"/>
              </a:rPr>
              <a:t>Glimpse of the Final Judgment</a:t>
            </a:r>
          </a:p>
        </p:txBody>
      </p:sp>
      <p:sp>
        <p:nvSpPr>
          <p:cNvPr id="3" name="Content Placeholder 2"/>
          <p:cNvSpPr>
            <a:spLocks noGrp="1"/>
          </p:cNvSpPr>
          <p:nvPr>
            <p:ph idx="1"/>
          </p:nvPr>
        </p:nvSpPr>
        <p:spPr>
          <a:xfrm>
            <a:off x="524169" y="1897142"/>
            <a:ext cx="8134350" cy="4616648"/>
          </a:xfrm>
          <a:solidFill>
            <a:schemeClr val="bg1"/>
          </a:solidFill>
        </p:spPr>
        <p:txBody>
          <a:bodyPr>
            <a:spAutoFit/>
          </a:bodyPr>
          <a:lstStyle/>
          <a:p>
            <a:r>
              <a:rPr lang="en-US" sz="3000" dirty="0">
                <a:latin typeface="Book Antiqua" panose="02040602050305030304" pitchFamily="18" charset="0"/>
              </a:rPr>
              <a:t>When we leave </a:t>
            </a:r>
            <a:r>
              <a:rPr lang="en-US" sz="3000" b="1" dirty="0">
                <a:latin typeface="Book Antiqua" panose="02040602050305030304" pitchFamily="18" charset="0"/>
              </a:rPr>
              <a:t>20:10</a:t>
            </a:r>
            <a:r>
              <a:rPr lang="en-US" sz="3000" dirty="0">
                <a:latin typeface="Book Antiqua" pitchFamily="18" charset="0"/>
              </a:rPr>
              <a:t> – the central purpose of Revelation is finished</a:t>
            </a:r>
          </a:p>
          <a:p>
            <a:r>
              <a:rPr lang="en-US" sz="3000" dirty="0">
                <a:latin typeface="Book Antiqua" pitchFamily="18" charset="0"/>
              </a:rPr>
              <a:t>Rome has been </a:t>
            </a:r>
            <a:r>
              <a:rPr lang="en-US" sz="3000" b="1" dirty="0">
                <a:latin typeface="Book Antiqua" panose="02040602050305030304" pitchFamily="18" charset="0"/>
              </a:rPr>
              <a:t>beaten and judged</a:t>
            </a:r>
          </a:p>
          <a:p>
            <a:r>
              <a:rPr lang="en-US" sz="3000" dirty="0">
                <a:latin typeface="Book Antiqua" pitchFamily="18" charset="0"/>
              </a:rPr>
              <a:t>The </a:t>
            </a:r>
            <a:r>
              <a:rPr lang="en-US" sz="3000" b="1" dirty="0">
                <a:latin typeface="Book Antiqua" panose="02040602050305030304" pitchFamily="18" charset="0"/>
              </a:rPr>
              <a:t>dragon </a:t>
            </a:r>
            <a:r>
              <a:rPr lang="en-US" sz="3000" dirty="0">
                <a:latin typeface="Book Antiqua" pitchFamily="18" charset="0"/>
              </a:rPr>
              <a:t>has suffered the same fate</a:t>
            </a:r>
          </a:p>
          <a:p>
            <a:r>
              <a:rPr lang="en-US" sz="3000" dirty="0">
                <a:latin typeface="Book Antiqua" pitchFamily="18" charset="0"/>
              </a:rPr>
              <a:t>From this point on – we will see what will be the end, not just for those living in the first century – but </a:t>
            </a:r>
            <a:r>
              <a:rPr lang="en-US" sz="3000" b="1" dirty="0">
                <a:latin typeface="Book Antiqua" panose="02040602050305030304" pitchFamily="18" charset="0"/>
              </a:rPr>
              <a:t>all of mankind</a:t>
            </a:r>
            <a:r>
              <a:rPr lang="en-US" sz="3000" dirty="0">
                <a:latin typeface="Book Antiqua" pitchFamily="18" charset="0"/>
              </a:rPr>
              <a:t>!</a:t>
            </a:r>
          </a:p>
          <a:p>
            <a:r>
              <a:rPr lang="en-US" sz="3000" dirty="0">
                <a:latin typeface="Book Antiqua" pitchFamily="18" charset="0"/>
              </a:rPr>
              <a:t>Moving ahead in time to the </a:t>
            </a:r>
            <a:r>
              <a:rPr lang="en-US" sz="3000" b="1" u="sng" dirty="0">
                <a:latin typeface="Book Antiqua" panose="02040602050305030304" pitchFamily="18" charset="0"/>
              </a:rPr>
              <a:t>FINAL JUDGMENT</a:t>
            </a:r>
            <a:r>
              <a:rPr lang="en-US" sz="3000" dirty="0">
                <a:latin typeface="Book Antiqua" pitchFamily="18" charset="0"/>
              </a:rPr>
              <a:t> of all of mankind!</a:t>
            </a:r>
          </a:p>
        </p:txBody>
      </p:sp>
      <p:sp>
        <p:nvSpPr>
          <p:cNvPr id="4" name="Rectangle 3">
            <a:extLst>
              <a:ext uri="{FF2B5EF4-FFF2-40B4-BE49-F238E27FC236}">
                <a16:creationId xmlns:a16="http://schemas.microsoft.com/office/drawing/2014/main" id="{37F1C4A4-86BC-4BE5-9ADE-8B15F928373C}"/>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20</a:t>
            </a:r>
          </a:p>
        </p:txBody>
      </p:sp>
    </p:spTree>
    <p:extLst>
      <p:ext uri="{BB962C8B-B14F-4D97-AF65-F5344CB8AC3E}">
        <p14:creationId xmlns:p14="http://schemas.microsoft.com/office/powerpoint/2010/main" val="2053455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p:cTn id="2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155"/>
            <a:ext cx="8229600" cy="600164"/>
          </a:xfrm>
          <a:solidFill>
            <a:schemeClr val="bg1"/>
          </a:solidFill>
          <a:ln w="38100">
            <a:noFill/>
          </a:ln>
        </p:spPr>
        <p:txBody>
          <a:bodyPr>
            <a:spAutoFit/>
          </a:bodyPr>
          <a:lstStyle/>
          <a:p>
            <a:r>
              <a:rPr lang="en-US" b="1" cap="small" dirty="0">
                <a:latin typeface="Elephant" pitchFamily="18" charset="0"/>
              </a:rPr>
              <a:t>Glimpse of the Final Judgment</a:t>
            </a:r>
          </a:p>
        </p:txBody>
      </p:sp>
      <p:sp>
        <p:nvSpPr>
          <p:cNvPr id="3" name="Content Placeholder 2"/>
          <p:cNvSpPr>
            <a:spLocks noGrp="1"/>
          </p:cNvSpPr>
          <p:nvPr>
            <p:ph idx="1"/>
          </p:nvPr>
        </p:nvSpPr>
        <p:spPr>
          <a:xfrm>
            <a:off x="514844" y="1895475"/>
            <a:ext cx="8124825" cy="4758226"/>
          </a:xfrm>
          <a:solidFill>
            <a:schemeClr val="bg1"/>
          </a:solidFill>
        </p:spPr>
        <p:txBody>
          <a:bodyPr>
            <a:spAutoFit/>
          </a:bodyPr>
          <a:lstStyle/>
          <a:p>
            <a:r>
              <a:rPr lang="en-US" sz="3200" dirty="0">
                <a:latin typeface="Book Antiqua" panose="02040602050305030304" pitchFamily="18" charset="0"/>
              </a:rPr>
              <a:t>Christ will be the judge sitting on the </a:t>
            </a:r>
            <a:r>
              <a:rPr lang="en-US" sz="3200" b="1" dirty="0">
                <a:latin typeface="Book Antiqua" panose="02040602050305030304" pitchFamily="18" charset="0"/>
              </a:rPr>
              <a:t>heavenly throne – </a:t>
            </a:r>
            <a:r>
              <a:rPr lang="en-US" sz="2800" b="1" dirty="0">
                <a:latin typeface="Book Antiqua" panose="02040602050305030304" pitchFamily="18" charset="0"/>
              </a:rPr>
              <a:t>Acts 17:31</a:t>
            </a:r>
          </a:p>
          <a:p>
            <a:r>
              <a:rPr lang="en-US" sz="3200" dirty="0">
                <a:latin typeface="Book Antiqua" pitchFamily="18" charset="0"/>
              </a:rPr>
              <a:t>“Earth and heaven had </a:t>
            </a:r>
            <a:r>
              <a:rPr lang="en-US" sz="3200" b="1" dirty="0">
                <a:latin typeface="Book Antiqua" panose="02040602050305030304" pitchFamily="18" charset="0"/>
              </a:rPr>
              <a:t>fled away</a:t>
            </a:r>
            <a:r>
              <a:rPr lang="en-US" sz="3200" dirty="0">
                <a:latin typeface="Book Antiqua" pitchFamily="18" charset="0"/>
              </a:rPr>
              <a:t>”</a:t>
            </a:r>
          </a:p>
          <a:p>
            <a:pPr lvl="1"/>
            <a:r>
              <a:rPr lang="en-US" sz="2800" b="1" dirty="0">
                <a:latin typeface="Book Antiqua" panose="02040602050305030304" pitchFamily="18" charset="0"/>
              </a:rPr>
              <a:t> 2 Peter 3:10-11</a:t>
            </a:r>
          </a:p>
          <a:p>
            <a:r>
              <a:rPr lang="en-US" sz="3200" dirty="0">
                <a:latin typeface="Book Antiqua" pitchFamily="18" charset="0"/>
              </a:rPr>
              <a:t>“</a:t>
            </a:r>
            <a:r>
              <a:rPr lang="en-US" sz="3200" b="1" dirty="0">
                <a:latin typeface="Book Antiqua" panose="02040602050305030304" pitchFamily="18" charset="0"/>
              </a:rPr>
              <a:t>No place </a:t>
            </a:r>
            <a:r>
              <a:rPr lang="en-US" sz="3200" dirty="0">
                <a:latin typeface="Book Antiqua" pitchFamily="18" charset="0"/>
              </a:rPr>
              <a:t>was found for them.”</a:t>
            </a:r>
          </a:p>
          <a:p>
            <a:pPr lvl="1"/>
            <a:r>
              <a:rPr lang="en-US" sz="2800" dirty="0">
                <a:latin typeface="Book Antiqua" pitchFamily="18" charset="0"/>
              </a:rPr>
              <a:t>No more time – eternity has begun!</a:t>
            </a:r>
          </a:p>
          <a:p>
            <a:pPr lvl="1"/>
            <a:r>
              <a:rPr lang="en-US" sz="2800" dirty="0">
                <a:latin typeface="Book Antiqua" pitchFamily="18" charset="0"/>
              </a:rPr>
              <a:t>Everything known on earth has ended</a:t>
            </a:r>
          </a:p>
          <a:p>
            <a:pPr lvl="1"/>
            <a:r>
              <a:rPr lang="en-US" sz="2800" dirty="0">
                <a:latin typeface="Book Antiqua" pitchFamily="18" charset="0"/>
              </a:rPr>
              <a:t>Where is the place for the “kingdom on earth” now?</a:t>
            </a:r>
          </a:p>
        </p:txBody>
      </p:sp>
      <p:sp>
        <p:nvSpPr>
          <p:cNvPr id="4" name="Rectangle 3">
            <a:extLst>
              <a:ext uri="{FF2B5EF4-FFF2-40B4-BE49-F238E27FC236}">
                <a16:creationId xmlns:a16="http://schemas.microsoft.com/office/drawing/2014/main" id="{AD4E67B0-4240-4B67-800B-0B79229ABA0C}"/>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20</a:t>
            </a:r>
          </a:p>
        </p:txBody>
      </p:sp>
    </p:spTree>
    <p:extLst>
      <p:ext uri="{BB962C8B-B14F-4D97-AF65-F5344CB8AC3E}">
        <p14:creationId xmlns:p14="http://schemas.microsoft.com/office/powerpoint/2010/main" val="844278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p:cTn id="2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4" end="4"/>
                                            </p:txEl>
                                          </p:spTgt>
                                        </p:tgtEl>
                                      </p:cBhvr>
                                    </p:animEffect>
                                  </p:childTnLst>
                                </p:cTn>
                              </p:par>
                              <p:par>
                                <p:cTn id="27" presetID="31" presetClass="entr" presetSubtype="0"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p:cTn id="2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2" dur="1000"/>
                                        <p:tgtEl>
                                          <p:spTgt spid="3">
                                            <p:txEl>
                                              <p:pRg st="5" end="5"/>
                                            </p:txEl>
                                          </p:spTgt>
                                        </p:tgtEl>
                                      </p:cBhvr>
                                    </p:animEffect>
                                  </p:childTnLst>
                                </p:cTn>
                              </p:par>
                              <p:par>
                                <p:cTn id="33" presetID="31" presetClass="entr" presetSubtype="0" fill="hold" nodeType="with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p:cTn id="35"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6"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37"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38"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9118"/>
            <a:ext cx="8229600" cy="600164"/>
          </a:xfrm>
          <a:solidFill>
            <a:schemeClr val="bg1"/>
          </a:solidFill>
          <a:ln w="38100">
            <a:noFill/>
          </a:ln>
        </p:spPr>
        <p:txBody>
          <a:bodyPr>
            <a:spAutoFit/>
          </a:bodyPr>
          <a:lstStyle/>
          <a:p>
            <a:r>
              <a:rPr lang="en-US" b="1" cap="small" dirty="0">
                <a:latin typeface="Elephant" pitchFamily="18" charset="0"/>
              </a:rPr>
              <a:t>Books Opened</a:t>
            </a:r>
          </a:p>
        </p:txBody>
      </p:sp>
      <p:sp>
        <p:nvSpPr>
          <p:cNvPr id="3" name="Content Placeholder 2"/>
          <p:cNvSpPr>
            <a:spLocks noGrp="1"/>
          </p:cNvSpPr>
          <p:nvPr>
            <p:ph idx="1"/>
          </p:nvPr>
        </p:nvSpPr>
        <p:spPr>
          <a:xfrm>
            <a:off x="533400" y="2057400"/>
            <a:ext cx="8153400" cy="3539430"/>
          </a:xfrm>
          <a:solidFill>
            <a:schemeClr val="bg1"/>
          </a:solidFill>
        </p:spPr>
        <p:txBody>
          <a:bodyPr>
            <a:spAutoFit/>
          </a:bodyPr>
          <a:lstStyle/>
          <a:p>
            <a:r>
              <a:rPr lang="en-US" sz="3200" dirty="0">
                <a:latin typeface="Book Antiqua" panose="02040602050305030304" pitchFamily="18" charset="0"/>
              </a:rPr>
              <a:t>Although the theme of Revelation is concerned with </a:t>
            </a:r>
            <a:r>
              <a:rPr lang="en-US" sz="3200" i="1" dirty="0">
                <a:latin typeface="Book Antiqua" panose="02040602050305030304" pitchFamily="18" charset="0"/>
              </a:rPr>
              <a:t>“things which must shortly come to pass”</a:t>
            </a:r>
            <a:r>
              <a:rPr lang="en-US" sz="3200" dirty="0">
                <a:latin typeface="Book Antiqua" panose="02040602050305030304" pitchFamily="18" charset="0"/>
              </a:rPr>
              <a:t> (1:3, 19; 22:7, 12), it is within the context of assuring saints of their future destiny to include in this closing section a description of man’s eternal destiny.</a:t>
            </a:r>
          </a:p>
        </p:txBody>
      </p:sp>
      <p:sp>
        <p:nvSpPr>
          <p:cNvPr id="4" name="Rectangle 3">
            <a:extLst>
              <a:ext uri="{FF2B5EF4-FFF2-40B4-BE49-F238E27FC236}">
                <a16:creationId xmlns:a16="http://schemas.microsoft.com/office/drawing/2014/main" id="{695B4AF5-CC93-47D3-90DD-D605AC6FA0E3}"/>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20</a:t>
            </a:r>
          </a:p>
        </p:txBody>
      </p:sp>
    </p:spTree>
    <p:extLst>
      <p:ext uri="{BB962C8B-B14F-4D97-AF65-F5344CB8AC3E}">
        <p14:creationId xmlns:p14="http://schemas.microsoft.com/office/powerpoint/2010/main" val="2115559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2614"/>
            <a:ext cx="8229600" cy="600164"/>
          </a:xfrm>
          <a:solidFill>
            <a:schemeClr val="bg1"/>
          </a:solidFill>
          <a:ln w="38100">
            <a:noFill/>
          </a:ln>
        </p:spPr>
        <p:txBody>
          <a:bodyPr>
            <a:spAutoFit/>
          </a:bodyPr>
          <a:lstStyle/>
          <a:p>
            <a:r>
              <a:rPr lang="en-US" b="1" cap="small" dirty="0">
                <a:latin typeface="Elephant" pitchFamily="18" charset="0"/>
              </a:rPr>
              <a:t>Books Opened</a:t>
            </a:r>
          </a:p>
        </p:txBody>
      </p:sp>
      <p:sp>
        <p:nvSpPr>
          <p:cNvPr id="3" name="Content Placeholder 2"/>
          <p:cNvSpPr>
            <a:spLocks noGrp="1"/>
          </p:cNvSpPr>
          <p:nvPr>
            <p:ph idx="1"/>
          </p:nvPr>
        </p:nvSpPr>
        <p:spPr>
          <a:xfrm>
            <a:off x="113123" y="1501209"/>
            <a:ext cx="8898902" cy="4955203"/>
          </a:xfrm>
          <a:solidFill>
            <a:schemeClr val="bg1"/>
          </a:solidFill>
        </p:spPr>
        <p:txBody>
          <a:bodyPr wrap="square">
            <a:spAutoFit/>
          </a:bodyPr>
          <a:lstStyle/>
          <a:p>
            <a:pPr>
              <a:spcBef>
                <a:spcPts val="0"/>
              </a:spcBef>
            </a:pPr>
            <a:r>
              <a:rPr lang="en-US" sz="2800" dirty="0">
                <a:latin typeface="Book Antiqua" panose="02040602050305030304" pitchFamily="18" charset="0"/>
              </a:rPr>
              <a:t>The “</a:t>
            </a:r>
            <a:r>
              <a:rPr lang="en-US" sz="2800" b="1" dirty="0">
                <a:latin typeface="Book Antiqua" panose="02040602050305030304" pitchFamily="18" charset="0"/>
              </a:rPr>
              <a:t>dead, small and great</a:t>
            </a:r>
            <a:r>
              <a:rPr lang="en-US" sz="2800" dirty="0">
                <a:latin typeface="Book Antiqua" pitchFamily="18" charset="0"/>
              </a:rPr>
              <a:t>” before the Lord</a:t>
            </a:r>
          </a:p>
          <a:p>
            <a:pPr lvl="1">
              <a:spcBef>
                <a:spcPts val="0"/>
              </a:spcBef>
            </a:pPr>
            <a:r>
              <a:rPr lang="en-US" sz="2400" b="1" dirty="0">
                <a:latin typeface="Book Antiqua" panose="02040602050305030304" pitchFamily="18" charset="0"/>
              </a:rPr>
              <a:t>John 5:22-30; Acts 17:30-31; Romans 14:12;</a:t>
            </a:r>
            <a:br>
              <a:rPr lang="en-US" sz="2400" b="1" dirty="0">
                <a:latin typeface="Book Antiqua" panose="02040602050305030304" pitchFamily="18" charset="0"/>
              </a:rPr>
            </a:br>
            <a:r>
              <a:rPr lang="en-US" sz="2400" b="1" dirty="0">
                <a:latin typeface="Book Antiqua" panose="02040602050305030304" pitchFamily="18" charset="0"/>
              </a:rPr>
              <a:t>2 Corinthians 5:10</a:t>
            </a:r>
          </a:p>
          <a:p>
            <a:pPr>
              <a:spcBef>
                <a:spcPts val="0"/>
              </a:spcBef>
            </a:pPr>
            <a:r>
              <a:rPr lang="en-US" sz="2800" dirty="0">
                <a:latin typeface="Book Antiqua" pitchFamily="18" charset="0"/>
              </a:rPr>
              <a:t>“</a:t>
            </a:r>
            <a:r>
              <a:rPr lang="en-US" sz="2800" b="1" dirty="0">
                <a:latin typeface="Book Antiqua" pitchFamily="18" charset="0"/>
              </a:rPr>
              <a:t>Books</a:t>
            </a:r>
            <a:r>
              <a:rPr lang="en-US" sz="2800" dirty="0">
                <a:latin typeface="Book Antiqua" pitchFamily="18" charset="0"/>
              </a:rPr>
              <a:t>” could it be the different laws of each dispensation? (</a:t>
            </a:r>
            <a:r>
              <a:rPr lang="en-US" sz="2800" b="1" dirty="0">
                <a:latin typeface="Book Antiqua" panose="02040602050305030304" pitchFamily="18" charset="0"/>
              </a:rPr>
              <a:t>Romans 2:14; Hebrews 1:1</a:t>
            </a:r>
            <a:r>
              <a:rPr lang="en-US" sz="2800" dirty="0">
                <a:latin typeface="Book Antiqua" pitchFamily="18" charset="0"/>
              </a:rPr>
              <a:t>)</a:t>
            </a:r>
          </a:p>
          <a:p>
            <a:pPr lvl="1">
              <a:spcBef>
                <a:spcPts val="0"/>
              </a:spcBef>
            </a:pPr>
            <a:r>
              <a:rPr lang="en-US" sz="2400" dirty="0">
                <a:latin typeface="Book Antiqua" pitchFamily="18" charset="0"/>
              </a:rPr>
              <a:t>The Word Of God. (John 12:48; Romans 2:16; James 2:12)</a:t>
            </a:r>
          </a:p>
          <a:p>
            <a:pPr lvl="1">
              <a:spcBef>
                <a:spcPts val="0"/>
              </a:spcBef>
            </a:pPr>
            <a:r>
              <a:rPr lang="en-US" sz="2400" dirty="0">
                <a:latin typeface="Book Antiqua" pitchFamily="18" charset="0"/>
              </a:rPr>
              <a:t>Condemnation to those who obey not the gospel.</a:t>
            </a:r>
            <a:br>
              <a:rPr lang="en-US" sz="2400" dirty="0">
                <a:latin typeface="Book Antiqua" pitchFamily="18" charset="0"/>
              </a:rPr>
            </a:br>
            <a:r>
              <a:rPr lang="en-US" sz="2400" dirty="0">
                <a:latin typeface="Book Antiqua" pitchFamily="18" charset="0"/>
              </a:rPr>
              <a:t>2 Thessalonians 1:7ff; cf. Romans 2:8-9</a:t>
            </a:r>
          </a:p>
          <a:p>
            <a:pPr>
              <a:spcBef>
                <a:spcPts val="0"/>
              </a:spcBef>
            </a:pPr>
            <a:r>
              <a:rPr lang="en-US" sz="2800" dirty="0">
                <a:latin typeface="Book Antiqua" pitchFamily="18" charset="0"/>
              </a:rPr>
              <a:t>Judgment is a day of </a:t>
            </a:r>
            <a:r>
              <a:rPr lang="en-US" sz="2800" b="1" dirty="0">
                <a:latin typeface="Book Antiqua" panose="02040602050305030304" pitchFamily="18" charset="0"/>
              </a:rPr>
              <a:t>sentencing</a:t>
            </a:r>
            <a:endParaRPr lang="en-US" sz="2800" dirty="0">
              <a:latin typeface="Book Antiqua" pitchFamily="18" charset="0"/>
            </a:endParaRPr>
          </a:p>
          <a:p>
            <a:pPr>
              <a:spcBef>
                <a:spcPts val="0"/>
              </a:spcBef>
            </a:pPr>
            <a:r>
              <a:rPr lang="en-US" sz="2800" dirty="0">
                <a:latin typeface="Book Antiqua" pitchFamily="18" charset="0"/>
              </a:rPr>
              <a:t>“</a:t>
            </a:r>
            <a:r>
              <a:rPr lang="en-US" sz="2800" b="1" dirty="0">
                <a:latin typeface="Book Antiqua" panose="02040602050305030304" pitchFamily="18" charset="0"/>
              </a:rPr>
              <a:t>Book of life</a:t>
            </a:r>
            <a:r>
              <a:rPr lang="en-US" sz="2800" dirty="0">
                <a:latin typeface="Book Antiqua" pitchFamily="18" charset="0"/>
              </a:rPr>
              <a:t>” – roll call of the faithful of all ages!</a:t>
            </a:r>
          </a:p>
          <a:p>
            <a:pPr lvl="1">
              <a:spcBef>
                <a:spcPts val="0"/>
              </a:spcBef>
            </a:pPr>
            <a:r>
              <a:rPr lang="en-US" sz="2400" b="1" dirty="0">
                <a:latin typeface="Book Antiqua" panose="02040602050305030304" pitchFamily="18" charset="0"/>
              </a:rPr>
              <a:t>Exodus 32:32-33; Malachi 3:16-17; Philippians 4:3; Revelation 3:5; 21:27</a:t>
            </a:r>
          </a:p>
        </p:txBody>
      </p:sp>
      <p:sp>
        <p:nvSpPr>
          <p:cNvPr id="4" name="Rectangle 3">
            <a:extLst>
              <a:ext uri="{FF2B5EF4-FFF2-40B4-BE49-F238E27FC236}">
                <a16:creationId xmlns:a16="http://schemas.microsoft.com/office/drawing/2014/main" id="{695B4AF5-CC93-47D3-90DD-D605AC6FA0E3}"/>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20</a:t>
            </a:r>
          </a:p>
        </p:txBody>
      </p:sp>
    </p:spTree>
    <p:extLst>
      <p:ext uri="{BB962C8B-B14F-4D97-AF65-F5344CB8AC3E}">
        <p14:creationId xmlns:p14="http://schemas.microsoft.com/office/powerpoint/2010/main" val="471807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heel(1)">
                                      <p:cBhvr>
                                        <p:cTn id="7" dur="20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heel(1)">
                                      <p:cBhvr>
                                        <p:cTn id="12" dur="20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heel(1)">
                                      <p:cBhvr>
                                        <p:cTn id="17" dur="2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heel(1)">
                                      <p:cBhvr>
                                        <p:cTn id="22" dur="20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p:cTn id="27"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30" dur="1000"/>
                                        <p:tgtEl>
                                          <p:spTgt spid="3">
                                            <p:txEl>
                                              <p:pRg st="6" end="6"/>
                                            </p:txEl>
                                          </p:spTgt>
                                        </p:tgtEl>
                                      </p:cBhvr>
                                    </p:animEffect>
                                  </p:childTnLst>
                                </p:cTn>
                              </p:par>
                              <p:par>
                                <p:cTn id="31" presetID="31" presetClass="entr" presetSubtype="0" fill="hold"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 calcmode="lin" valueType="num">
                                      <p:cBhvr>
                                        <p:cTn id="33"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34"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35"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36"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9118"/>
            <a:ext cx="8229600" cy="600164"/>
          </a:xfrm>
          <a:solidFill>
            <a:schemeClr val="bg1"/>
          </a:solidFill>
          <a:ln w="38100">
            <a:noFill/>
          </a:ln>
        </p:spPr>
        <p:txBody>
          <a:bodyPr>
            <a:spAutoFit/>
          </a:bodyPr>
          <a:lstStyle/>
          <a:p>
            <a:r>
              <a:rPr lang="en-US" b="1" cap="small" dirty="0">
                <a:latin typeface="Elephant" pitchFamily="18" charset="0"/>
              </a:rPr>
              <a:t>Books Opened</a:t>
            </a:r>
          </a:p>
        </p:txBody>
      </p:sp>
      <p:sp>
        <p:nvSpPr>
          <p:cNvPr id="3" name="Content Placeholder 2"/>
          <p:cNvSpPr>
            <a:spLocks noGrp="1"/>
          </p:cNvSpPr>
          <p:nvPr>
            <p:ph idx="1"/>
          </p:nvPr>
        </p:nvSpPr>
        <p:spPr>
          <a:xfrm>
            <a:off x="395289" y="2057400"/>
            <a:ext cx="8353425" cy="2936188"/>
          </a:xfrm>
          <a:solidFill>
            <a:schemeClr val="bg1"/>
          </a:solidFill>
        </p:spPr>
        <p:txBody>
          <a:bodyPr>
            <a:spAutoFit/>
          </a:bodyPr>
          <a:lstStyle/>
          <a:p>
            <a:pPr marL="0" indent="0">
              <a:buNone/>
            </a:pPr>
            <a:r>
              <a:rPr lang="en-US" sz="2800" b="1" dirty="0">
                <a:latin typeface="Book Antiqua" pitchFamily="18" charset="0"/>
              </a:rPr>
              <a:t>The Basis of Judgment:</a:t>
            </a:r>
          </a:p>
          <a:p>
            <a:r>
              <a:rPr lang="en-US" sz="2800" dirty="0">
                <a:latin typeface="Book Antiqua" pitchFamily="18" charset="0"/>
              </a:rPr>
              <a:t>Our deeds … </a:t>
            </a:r>
            <a:r>
              <a:rPr lang="en-US" sz="2800" i="1" dirty="0">
                <a:latin typeface="Book Antiqua" pitchFamily="18" charset="0"/>
              </a:rPr>
              <a:t>"the things done in the body." </a:t>
            </a:r>
            <a:br>
              <a:rPr lang="en-US" sz="2800" i="1" dirty="0">
                <a:latin typeface="Book Antiqua" pitchFamily="18" charset="0"/>
              </a:rPr>
            </a:br>
            <a:r>
              <a:rPr lang="en-US" sz="2800" dirty="0">
                <a:latin typeface="Book Antiqua" pitchFamily="18" charset="0"/>
              </a:rPr>
              <a:t>2 Corinthians 5:10</a:t>
            </a:r>
          </a:p>
          <a:p>
            <a:r>
              <a:rPr lang="en-US" sz="2800" dirty="0">
                <a:latin typeface="Book Antiqua" pitchFamily="18" charset="0"/>
              </a:rPr>
              <a:t>Our words … Matthew 12:36-37</a:t>
            </a:r>
          </a:p>
          <a:p>
            <a:r>
              <a:rPr lang="en-US" sz="2800" dirty="0">
                <a:latin typeface="Book Antiqua" pitchFamily="18" charset="0"/>
              </a:rPr>
              <a:t>Even our secret things will be judged. </a:t>
            </a:r>
            <a:br>
              <a:rPr lang="en-US" sz="2800" dirty="0">
                <a:latin typeface="Book Antiqua" pitchFamily="18" charset="0"/>
              </a:rPr>
            </a:br>
            <a:r>
              <a:rPr lang="en-US" sz="2800" dirty="0">
                <a:latin typeface="Book Antiqua" pitchFamily="18" charset="0"/>
              </a:rPr>
              <a:t>Romans 2:16</a:t>
            </a:r>
          </a:p>
        </p:txBody>
      </p:sp>
      <p:sp>
        <p:nvSpPr>
          <p:cNvPr id="4" name="Rectangle 3">
            <a:extLst>
              <a:ext uri="{FF2B5EF4-FFF2-40B4-BE49-F238E27FC236}">
                <a16:creationId xmlns:a16="http://schemas.microsoft.com/office/drawing/2014/main" id="{695B4AF5-CC93-47D3-90DD-D605AC6FA0E3}"/>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20</a:t>
            </a:r>
          </a:p>
        </p:txBody>
      </p:sp>
    </p:spTree>
    <p:extLst>
      <p:ext uri="{BB962C8B-B14F-4D97-AF65-F5344CB8AC3E}">
        <p14:creationId xmlns:p14="http://schemas.microsoft.com/office/powerpoint/2010/main" val="31639069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20130"/>
            <a:ext cx="8229600" cy="600164"/>
          </a:xfrm>
          <a:solidFill>
            <a:schemeClr val="bg1"/>
          </a:solidFill>
          <a:ln w="38100">
            <a:noFill/>
          </a:ln>
        </p:spPr>
        <p:txBody>
          <a:bodyPr>
            <a:spAutoFit/>
          </a:bodyPr>
          <a:lstStyle/>
          <a:p>
            <a:r>
              <a:rPr lang="en-US" b="1" cap="small" dirty="0">
                <a:latin typeface="OldCentury" pitchFamily="2" charset="0"/>
              </a:rPr>
              <a:t>Revelation 20:10</a:t>
            </a:r>
          </a:p>
        </p:txBody>
      </p:sp>
      <p:pic>
        <p:nvPicPr>
          <p:cNvPr id="4" name="Content Placeholder 3"/>
          <p:cNvPicPr>
            <a:picLocks noChangeAspect="1" noChangeArrowheads="1"/>
          </p:cNvPicPr>
          <p:nvPr/>
        </p:nvPicPr>
        <p:blipFill>
          <a:blip r:embed="rId2"/>
          <a:srcRect/>
          <a:stretch>
            <a:fillRect/>
          </a:stretch>
        </p:blipFill>
        <p:spPr bwMode="auto">
          <a:xfrm>
            <a:off x="385763" y="2057399"/>
            <a:ext cx="8115300" cy="4733925"/>
          </a:xfrm>
          <a:prstGeom prst="rect">
            <a:avLst/>
          </a:prstGeom>
          <a:noFill/>
          <a:ln w="9525">
            <a:noFill/>
            <a:miter lim="800000"/>
            <a:headEnd/>
            <a:tailEnd/>
          </a:ln>
        </p:spPr>
      </p:pic>
      <p:sp>
        <p:nvSpPr>
          <p:cNvPr id="5" name="TextBox 4"/>
          <p:cNvSpPr txBox="1"/>
          <p:nvPr/>
        </p:nvSpPr>
        <p:spPr>
          <a:xfrm>
            <a:off x="1191116" y="2372411"/>
            <a:ext cx="6410324" cy="31700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1" u="none" strike="noStrike" kern="1200" cap="none" spc="0" normalizeH="0" baseline="0" noProof="0" dirty="0">
                <a:ln>
                  <a:noFill/>
                </a:ln>
                <a:solidFill>
                  <a:prstClr val="black"/>
                </a:solidFill>
                <a:effectLst/>
                <a:uLnTx/>
                <a:uFillTx/>
                <a:latin typeface="Book Antiqua" pitchFamily="18" charset="0"/>
                <a:ea typeface="+mn-ea"/>
                <a:cs typeface="+mn-cs"/>
              </a:rPr>
              <a:t>“</a:t>
            </a:r>
            <a:r>
              <a:rPr kumimoji="0" lang="en-US" sz="3200" b="1" i="1" u="none" strike="noStrike" kern="1200" cap="none" spc="0" normalizeH="0" baseline="0" noProof="0" dirty="0">
                <a:ln>
                  <a:noFill/>
                </a:ln>
                <a:solidFill>
                  <a:prstClr val="black"/>
                </a:solidFill>
                <a:effectLst/>
                <a:uLnTx/>
                <a:uFillTx/>
                <a:latin typeface="Book Antiqua" pitchFamily="18" charset="0"/>
                <a:ea typeface="+mn-ea"/>
                <a:cs typeface="+mn-cs"/>
              </a:rPr>
              <a:t>And the </a:t>
            </a:r>
            <a:r>
              <a:rPr kumimoji="0" lang="en-US" sz="3600" b="1" i="1" u="sng" strike="noStrike" kern="1200" cap="none" spc="0" normalizeH="0" baseline="0" noProof="0" dirty="0">
                <a:ln>
                  <a:noFill/>
                </a:ln>
                <a:solidFill>
                  <a:prstClr val="black"/>
                </a:solidFill>
                <a:effectLst/>
                <a:uLnTx/>
                <a:uFillTx/>
                <a:latin typeface="Book Antiqua" pitchFamily="18" charset="0"/>
                <a:ea typeface="+mn-ea"/>
                <a:cs typeface="+mn-cs"/>
              </a:rPr>
              <a:t>devil</a:t>
            </a:r>
            <a:r>
              <a:rPr kumimoji="0" lang="en-US" sz="3200" b="1" i="1" u="none" strike="noStrike" kern="1200" cap="none" spc="0" normalizeH="0" baseline="0" noProof="0" dirty="0">
                <a:ln>
                  <a:noFill/>
                </a:ln>
                <a:solidFill>
                  <a:prstClr val="black"/>
                </a:solidFill>
                <a:effectLst/>
                <a:uLnTx/>
                <a:uFillTx/>
                <a:latin typeface="Book Antiqua" pitchFamily="18" charset="0"/>
                <a:ea typeface="+mn-ea"/>
                <a:cs typeface="+mn-cs"/>
              </a:rPr>
              <a:t> that deceived them was </a:t>
            </a:r>
            <a:r>
              <a:rPr kumimoji="0" lang="en-US" sz="3200" b="1" i="1" u="sng" strike="noStrike" kern="1200" cap="none" spc="0" normalizeH="0" baseline="0" noProof="0" dirty="0">
                <a:ln>
                  <a:noFill/>
                </a:ln>
                <a:solidFill>
                  <a:prstClr val="black"/>
                </a:solidFill>
                <a:effectLst/>
                <a:uLnTx/>
                <a:uFillTx/>
                <a:latin typeface="Book Antiqua" pitchFamily="18" charset="0"/>
                <a:ea typeface="+mn-ea"/>
                <a:cs typeface="+mn-cs"/>
              </a:rPr>
              <a:t>cast into the lake of fire and brimstone</a:t>
            </a:r>
            <a:r>
              <a:rPr kumimoji="0" lang="en-US" sz="3200" b="1" i="1" u="none" strike="noStrike" kern="1200" cap="none" spc="0" normalizeH="0" baseline="0" noProof="0" dirty="0">
                <a:ln>
                  <a:noFill/>
                </a:ln>
                <a:solidFill>
                  <a:prstClr val="black"/>
                </a:solidFill>
                <a:effectLst/>
                <a:uLnTx/>
                <a:uFillTx/>
                <a:latin typeface="Book Antiqua" pitchFamily="18" charset="0"/>
                <a:ea typeface="+mn-ea"/>
                <a:cs typeface="+mn-cs"/>
              </a:rPr>
              <a:t>, where are also the </a:t>
            </a:r>
            <a:r>
              <a:rPr kumimoji="0" lang="en-US" sz="3600" b="1" i="1" u="sng" strike="noStrike" kern="1200" cap="none" spc="0" normalizeH="0" baseline="0" noProof="0" dirty="0">
                <a:ln>
                  <a:noFill/>
                </a:ln>
                <a:solidFill>
                  <a:prstClr val="black"/>
                </a:solidFill>
                <a:effectLst/>
                <a:uLnTx/>
                <a:uFillTx/>
                <a:latin typeface="Book Antiqua" pitchFamily="18" charset="0"/>
                <a:ea typeface="+mn-ea"/>
                <a:cs typeface="+mn-cs"/>
              </a:rPr>
              <a:t>beast</a:t>
            </a:r>
            <a:r>
              <a:rPr kumimoji="0" lang="en-US" sz="3200" b="1" i="1" u="none" strike="noStrike" kern="1200" cap="none" spc="0" normalizeH="0" baseline="0" noProof="0" dirty="0">
                <a:ln>
                  <a:noFill/>
                </a:ln>
                <a:solidFill>
                  <a:prstClr val="black"/>
                </a:solidFill>
                <a:effectLst/>
                <a:uLnTx/>
                <a:uFillTx/>
                <a:latin typeface="Book Antiqua" pitchFamily="18" charset="0"/>
                <a:ea typeface="+mn-ea"/>
                <a:cs typeface="+mn-cs"/>
              </a:rPr>
              <a:t> and the </a:t>
            </a:r>
            <a:r>
              <a:rPr kumimoji="0" lang="en-US" sz="3600" b="1" i="1" u="sng" strike="noStrike" kern="1200" cap="none" spc="0" normalizeH="0" baseline="0" noProof="0" dirty="0">
                <a:ln>
                  <a:noFill/>
                </a:ln>
                <a:solidFill>
                  <a:prstClr val="black"/>
                </a:solidFill>
                <a:effectLst/>
                <a:uLnTx/>
                <a:uFillTx/>
                <a:latin typeface="Book Antiqua" pitchFamily="18" charset="0"/>
                <a:ea typeface="+mn-ea"/>
                <a:cs typeface="+mn-cs"/>
              </a:rPr>
              <a:t>false prophet</a:t>
            </a:r>
            <a:r>
              <a:rPr kumimoji="0" lang="en-US" sz="3200" b="1" i="1" u="none" strike="noStrike" kern="1200" cap="none" spc="0" normalizeH="0" baseline="0" noProof="0" dirty="0">
                <a:ln>
                  <a:noFill/>
                </a:ln>
                <a:solidFill>
                  <a:prstClr val="black"/>
                </a:solidFill>
                <a:effectLst/>
                <a:uLnTx/>
                <a:uFillTx/>
                <a:latin typeface="Book Antiqua" pitchFamily="18" charset="0"/>
                <a:ea typeface="+mn-ea"/>
                <a:cs typeface="+mn-cs"/>
              </a:rPr>
              <a:t>; and they shall be </a:t>
            </a:r>
            <a:r>
              <a:rPr kumimoji="0" lang="en-US" sz="3200" b="1" i="1" u="sng" strike="noStrike" kern="1200" cap="none" spc="0" normalizeH="0" baseline="0" noProof="0" dirty="0">
                <a:ln>
                  <a:noFill/>
                </a:ln>
                <a:solidFill>
                  <a:prstClr val="black"/>
                </a:solidFill>
                <a:effectLst/>
                <a:uLnTx/>
                <a:uFillTx/>
                <a:latin typeface="Book Antiqua" pitchFamily="18" charset="0"/>
                <a:ea typeface="+mn-ea"/>
                <a:cs typeface="+mn-cs"/>
              </a:rPr>
              <a:t>tormented day and night for ever and ever</a:t>
            </a:r>
            <a:r>
              <a:rPr kumimoji="0" lang="en-US" sz="3200" b="0" i="1" u="none" strike="noStrike" kern="1200" cap="none" spc="0" normalizeH="0" baseline="0" noProof="0" dirty="0">
                <a:ln>
                  <a:noFill/>
                </a:ln>
                <a:solidFill>
                  <a:prstClr val="black"/>
                </a:solidFill>
                <a:effectLst/>
                <a:uLnTx/>
                <a:uFillTx/>
                <a:latin typeface="Book Antiqua" pitchFamily="18" charset="0"/>
                <a:ea typeface="+mn-ea"/>
                <a:cs typeface="+mn-cs"/>
              </a:rPr>
              <a:t>.”</a:t>
            </a:r>
          </a:p>
        </p:txBody>
      </p:sp>
      <p:sp>
        <p:nvSpPr>
          <p:cNvPr id="6" name="Rectangle 5">
            <a:extLst>
              <a:ext uri="{FF2B5EF4-FFF2-40B4-BE49-F238E27FC236}">
                <a16:creationId xmlns:a16="http://schemas.microsoft.com/office/drawing/2014/main" id="{A894239A-A82C-4317-AF8E-CD1ECABA9F05}"/>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20</a:t>
            </a:r>
          </a:p>
        </p:txBody>
      </p:sp>
    </p:spTree>
    <p:extLst>
      <p:ext uri="{BB962C8B-B14F-4D97-AF65-F5344CB8AC3E}">
        <p14:creationId xmlns:p14="http://schemas.microsoft.com/office/powerpoint/2010/main" val="704418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56586"/>
            <a:ext cx="8229600" cy="600164"/>
          </a:xfrm>
          <a:solidFill>
            <a:schemeClr val="bg1"/>
          </a:solidFill>
          <a:ln w="38100">
            <a:noFill/>
          </a:ln>
        </p:spPr>
        <p:txBody>
          <a:bodyPr>
            <a:spAutoFit/>
          </a:bodyPr>
          <a:lstStyle/>
          <a:p>
            <a:r>
              <a:rPr lang="en-US" b="1" cap="small" dirty="0">
                <a:latin typeface="Elephant" pitchFamily="18" charset="0"/>
              </a:rPr>
              <a:t>Satan's Utter Defeat!</a:t>
            </a:r>
          </a:p>
        </p:txBody>
      </p:sp>
      <p:sp>
        <p:nvSpPr>
          <p:cNvPr id="3" name="Content Placeholder 2"/>
          <p:cNvSpPr>
            <a:spLocks noGrp="1"/>
          </p:cNvSpPr>
          <p:nvPr>
            <p:ph idx="1"/>
          </p:nvPr>
        </p:nvSpPr>
        <p:spPr>
          <a:xfrm>
            <a:off x="457200" y="1628642"/>
            <a:ext cx="8134350" cy="5004447"/>
          </a:xfrm>
          <a:solidFill>
            <a:schemeClr val="bg1"/>
          </a:solidFill>
        </p:spPr>
        <p:txBody>
          <a:bodyPr>
            <a:spAutoFit/>
          </a:bodyPr>
          <a:lstStyle/>
          <a:p>
            <a:r>
              <a:rPr lang="en-US" sz="2800" dirty="0">
                <a:latin typeface="Book Antiqua" pitchFamily="18" charset="0"/>
              </a:rPr>
              <a:t>“</a:t>
            </a:r>
            <a:r>
              <a:rPr lang="en-US" sz="2800" b="1" dirty="0">
                <a:latin typeface="Book Antiqua" pitchFamily="18" charset="0"/>
              </a:rPr>
              <a:t>Torment</a:t>
            </a:r>
            <a:r>
              <a:rPr lang="en-US" sz="2800" dirty="0">
                <a:latin typeface="Book Antiqua" pitchFamily="18" charset="0"/>
              </a:rPr>
              <a:t>” </a:t>
            </a:r>
            <a:r>
              <a:rPr lang="en-US" sz="2800" i="1" dirty="0">
                <a:latin typeface="Book Antiqua" pitchFamily="18" charset="0"/>
              </a:rPr>
              <a:t>(</a:t>
            </a:r>
            <a:r>
              <a:rPr lang="en-US" sz="2800" i="1" dirty="0" err="1">
                <a:latin typeface="Book Antiqua" pitchFamily="18" charset="0"/>
              </a:rPr>
              <a:t>basanizo</a:t>
            </a:r>
            <a:r>
              <a:rPr lang="en-US" sz="2800" i="1" dirty="0">
                <a:latin typeface="Book Antiqua" pitchFamily="18" charset="0"/>
              </a:rPr>
              <a:t>)</a:t>
            </a:r>
            <a:r>
              <a:rPr lang="en-US" sz="2800" dirty="0">
                <a:latin typeface="Book Antiqua" pitchFamily="18" charset="0"/>
              </a:rPr>
              <a:t> – “to vex with grievous pains, to torment” (Thayer). </a:t>
            </a:r>
          </a:p>
          <a:p>
            <a:r>
              <a:rPr lang="en-US" sz="2800" dirty="0">
                <a:latin typeface="Book Antiqua" pitchFamily="18" charset="0"/>
              </a:rPr>
              <a:t>This torment is an </a:t>
            </a:r>
            <a:r>
              <a:rPr lang="en-US" sz="2800" b="1" dirty="0">
                <a:latin typeface="Book Antiqua" pitchFamily="18" charset="0"/>
              </a:rPr>
              <a:t>everlasting torment </a:t>
            </a:r>
            <a:r>
              <a:rPr lang="en-US" sz="2800" dirty="0">
                <a:latin typeface="Book Antiqua" pitchFamily="18" charset="0"/>
              </a:rPr>
              <a:t>just as eternity for the righteous will be eternal bliss</a:t>
            </a:r>
            <a:br>
              <a:rPr lang="en-US" sz="2800" dirty="0">
                <a:latin typeface="Book Antiqua" pitchFamily="18" charset="0"/>
              </a:rPr>
            </a:br>
            <a:r>
              <a:rPr lang="en-US" sz="2800" dirty="0">
                <a:latin typeface="Book Antiqua" pitchFamily="18" charset="0"/>
              </a:rPr>
              <a:t>(cf. Matthew 25:31-46). </a:t>
            </a:r>
          </a:p>
          <a:p>
            <a:r>
              <a:rPr lang="en-US" sz="2800" dirty="0">
                <a:latin typeface="Book Antiqua" pitchFamily="18" charset="0"/>
              </a:rPr>
              <a:t>The Greek word for “eternal” </a:t>
            </a:r>
            <a:r>
              <a:rPr lang="en-US" sz="2800" i="1" dirty="0" err="1">
                <a:latin typeface="Book Antiqua" pitchFamily="18" charset="0"/>
              </a:rPr>
              <a:t>haionion</a:t>
            </a:r>
            <a:br>
              <a:rPr lang="en-US" sz="2800" i="1" dirty="0">
                <a:latin typeface="Book Antiqua" pitchFamily="18" charset="0"/>
              </a:rPr>
            </a:br>
            <a:r>
              <a:rPr lang="en-US" sz="2800" dirty="0">
                <a:latin typeface="Book Antiqua" pitchFamily="18" charset="0"/>
              </a:rPr>
              <a:t>(Matthew 25:46) – “indeterminate as to duration, eternal [having a beginning but without interruption or end … unaffected by time; timeless … infinite, endless period of time], everlasting” </a:t>
            </a:r>
            <a:r>
              <a:rPr lang="en-US" sz="2000" dirty="0">
                <a:latin typeface="Book Antiqua" pitchFamily="18" charset="0"/>
              </a:rPr>
              <a:t>(Moulton, page 11).</a:t>
            </a:r>
            <a:endParaRPr lang="en-US" sz="2800" dirty="0">
              <a:latin typeface="Book Antiqua" pitchFamily="18" charset="0"/>
            </a:endParaRPr>
          </a:p>
        </p:txBody>
      </p:sp>
      <p:sp>
        <p:nvSpPr>
          <p:cNvPr id="4" name="Rectangle 3">
            <a:extLst>
              <a:ext uri="{FF2B5EF4-FFF2-40B4-BE49-F238E27FC236}">
                <a16:creationId xmlns:a16="http://schemas.microsoft.com/office/drawing/2014/main" id="{6EA2224F-239B-4210-BDA5-15E7CB9B1A31}"/>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20</a:t>
            </a:r>
          </a:p>
        </p:txBody>
      </p:sp>
    </p:spTree>
    <p:extLst>
      <p:ext uri="{BB962C8B-B14F-4D97-AF65-F5344CB8AC3E}">
        <p14:creationId xmlns:p14="http://schemas.microsoft.com/office/powerpoint/2010/main" val="1685493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70319"/>
            <a:ext cx="8229600" cy="600164"/>
          </a:xfrm>
          <a:solidFill>
            <a:schemeClr val="bg1"/>
          </a:solidFill>
          <a:ln w="38100">
            <a:noFill/>
          </a:ln>
        </p:spPr>
        <p:txBody>
          <a:bodyPr>
            <a:spAutoFit/>
          </a:bodyPr>
          <a:lstStyle/>
          <a:p>
            <a:r>
              <a:rPr lang="en-US" b="1" cap="small" dirty="0">
                <a:latin typeface="Elephant" pitchFamily="18" charset="0"/>
              </a:rPr>
              <a:t>Satan's Utter Defeat!</a:t>
            </a:r>
          </a:p>
        </p:txBody>
      </p:sp>
      <p:sp>
        <p:nvSpPr>
          <p:cNvPr id="3" name="Content Placeholder 2"/>
          <p:cNvSpPr>
            <a:spLocks noGrp="1"/>
          </p:cNvSpPr>
          <p:nvPr>
            <p:ph idx="1"/>
          </p:nvPr>
        </p:nvSpPr>
        <p:spPr>
          <a:xfrm>
            <a:off x="122547" y="1331526"/>
            <a:ext cx="8889477" cy="5447645"/>
          </a:xfrm>
          <a:solidFill>
            <a:schemeClr val="bg1"/>
          </a:solidFill>
        </p:spPr>
        <p:txBody>
          <a:bodyPr wrap="square">
            <a:spAutoFit/>
          </a:bodyPr>
          <a:lstStyle/>
          <a:p>
            <a:pPr>
              <a:spcBef>
                <a:spcPts val="0"/>
              </a:spcBef>
            </a:pPr>
            <a:r>
              <a:rPr lang="en-US" sz="2800" dirty="0">
                <a:latin typeface="Book Antiqua" panose="02040602050305030304" pitchFamily="18" charset="0"/>
              </a:rPr>
              <a:t>The </a:t>
            </a:r>
            <a:r>
              <a:rPr lang="en-US" sz="3200" b="1" dirty="0">
                <a:latin typeface="Book Antiqua" panose="02040602050305030304" pitchFamily="18" charset="0"/>
              </a:rPr>
              <a:t>devil, the great deceiver</a:t>
            </a:r>
            <a:r>
              <a:rPr lang="en-US" sz="2800" dirty="0">
                <a:latin typeface="Book Antiqua" pitchFamily="18" charset="0"/>
              </a:rPr>
              <a:t>, will be punished.</a:t>
            </a:r>
          </a:p>
          <a:p>
            <a:pPr>
              <a:spcBef>
                <a:spcPts val="0"/>
              </a:spcBef>
            </a:pPr>
            <a:r>
              <a:rPr lang="en-US" sz="2800" dirty="0">
                <a:latin typeface="Book Antiqua" pitchFamily="18" charset="0"/>
              </a:rPr>
              <a:t>Cast into the </a:t>
            </a:r>
            <a:r>
              <a:rPr lang="en-US" sz="2800" i="1" dirty="0">
                <a:latin typeface="Book Antiqua" pitchFamily="18" charset="0"/>
              </a:rPr>
              <a:t>“</a:t>
            </a:r>
            <a:r>
              <a:rPr lang="en-US" sz="2800" b="1" i="1" dirty="0">
                <a:latin typeface="Book Antiqua" panose="02040602050305030304" pitchFamily="18" charset="0"/>
              </a:rPr>
              <a:t>lake of fire and brimstone</a:t>
            </a:r>
            <a:r>
              <a:rPr lang="en-US" sz="2800" i="1" dirty="0">
                <a:latin typeface="Book Antiqua" pitchFamily="18" charset="0"/>
              </a:rPr>
              <a:t>”</a:t>
            </a:r>
          </a:p>
          <a:p>
            <a:pPr>
              <a:spcBef>
                <a:spcPts val="0"/>
              </a:spcBef>
            </a:pPr>
            <a:r>
              <a:rPr lang="en-US" sz="2800" dirty="0">
                <a:latin typeface="Book Antiqua" pitchFamily="18" charset="0"/>
              </a:rPr>
              <a:t>This is where the </a:t>
            </a:r>
            <a:r>
              <a:rPr lang="en-US" sz="3200" b="1" dirty="0">
                <a:latin typeface="Book Antiqua" panose="02040602050305030304" pitchFamily="18" charset="0"/>
              </a:rPr>
              <a:t>beast and false prophet </a:t>
            </a:r>
            <a:r>
              <a:rPr lang="en-US" sz="2800" dirty="0">
                <a:latin typeface="Book Antiqua" pitchFamily="18" charset="0"/>
              </a:rPr>
              <a:t>ended up</a:t>
            </a:r>
          </a:p>
          <a:p>
            <a:pPr>
              <a:spcBef>
                <a:spcPts val="0"/>
              </a:spcBef>
            </a:pPr>
            <a:r>
              <a:rPr lang="en-US" sz="2800" dirty="0">
                <a:latin typeface="Book Antiqua" pitchFamily="18" charset="0"/>
              </a:rPr>
              <a:t>Tormented “</a:t>
            </a:r>
            <a:r>
              <a:rPr lang="en-US" sz="2800" b="1" i="1" dirty="0">
                <a:latin typeface="Book Antiqua" panose="02040602050305030304" pitchFamily="18" charset="0"/>
              </a:rPr>
              <a:t>day and night forever and ever</a:t>
            </a:r>
            <a:r>
              <a:rPr lang="en-US" sz="2800" dirty="0">
                <a:latin typeface="Book Antiqua" pitchFamily="18" charset="0"/>
              </a:rPr>
              <a:t>.”</a:t>
            </a:r>
          </a:p>
          <a:p>
            <a:pPr>
              <a:spcBef>
                <a:spcPts val="0"/>
              </a:spcBef>
            </a:pPr>
            <a:r>
              <a:rPr lang="en-US" sz="3200" b="1" dirty="0">
                <a:latin typeface="Book Antiqua" pitchFamily="18" charset="0"/>
              </a:rPr>
              <a:t>All who reject the Lord </a:t>
            </a:r>
            <a:r>
              <a:rPr lang="en-US" sz="2800" dirty="0">
                <a:latin typeface="Book Antiqua" pitchFamily="18" charset="0"/>
              </a:rPr>
              <a:t>will be in this same place, </a:t>
            </a:r>
            <a:r>
              <a:rPr lang="en-US" sz="2800" i="1" dirty="0">
                <a:latin typeface="Book Antiqua" pitchFamily="18" charset="0"/>
              </a:rPr>
              <a:t>“prepared for the devil and his angels”</a:t>
            </a:r>
            <a:r>
              <a:rPr lang="en-US" sz="2800" dirty="0">
                <a:latin typeface="Book Antiqua" pitchFamily="18" charset="0"/>
              </a:rPr>
              <a:t> (Matthew 25:41). </a:t>
            </a:r>
            <a:r>
              <a:rPr lang="en-US" sz="2800" i="1" dirty="0">
                <a:latin typeface="Book Antiqua" pitchFamily="18" charset="0"/>
              </a:rPr>
              <a:t>“And these shall go away into everlasting punishment: but the righteous into life eternal” </a:t>
            </a:r>
            <a:r>
              <a:rPr lang="en-US" sz="2800" dirty="0">
                <a:latin typeface="Book Antiqua" pitchFamily="18" charset="0"/>
              </a:rPr>
              <a:t>(Matthew 25:46).</a:t>
            </a:r>
          </a:p>
          <a:p>
            <a:pPr>
              <a:spcBef>
                <a:spcPts val="0"/>
              </a:spcBef>
            </a:pPr>
            <a:r>
              <a:rPr lang="en-US" sz="2800" dirty="0">
                <a:latin typeface="Book Antiqua" pitchFamily="18" charset="0"/>
              </a:rPr>
              <a:t>Satan’s allies lost and he will also suffer defeat!</a:t>
            </a:r>
          </a:p>
          <a:p>
            <a:pPr>
              <a:spcBef>
                <a:spcPts val="0"/>
              </a:spcBef>
            </a:pPr>
            <a:r>
              <a:rPr lang="en-US" sz="2800" dirty="0">
                <a:latin typeface="Book Antiqua" pitchFamily="18" charset="0"/>
              </a:rPr>
              <a:t>Last enemy is judged and punished – </a:t>
            </a:r>
            <a:r>
              <a:rPr lang="en-US" sz="2800" b="1" dirty="0">
                <a:latin typeface="Book Antiqua" panose="02040602050305030304" pitchFamily="18" charset="0"/>
              </a:rPr>
              <a:t>not a single enemy</a:t>
            </a:r>
            <a:r>
              <a:rPr lang="en-US" sz="2800" dirty="0">
                <a:latin typeface="Book Antiqua" pitchFamily="18" charset="0"/>
              </a:rPr>
              <a:t> to hurt the church is left!</a:t>
            </a:r>
          </a:p>
        </p:txBody>
      </p:sp>
      <p:sp>
        <p:nvSpPr>
          <p:cNvPr id="4" name="Rectangle 3">
            <a:extLst>
              <a:ext uri="{FF2B5EF4-FFF2-40B4-BE49-F238E27FC236}">
                <a16:creationId xmlns:a16="http://schemas.microsoft.com/office/drawing/2014/main" id="{1AC8C18A-00FB-4F9F-B0CB-E85F05B916A5}"/>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20</a:t>
            </a:r>
          </a:p>
        </p:txBody>
      </p:sp>
    </p:spTree>
    <p:extLst>
      <p:ext uri="{BB962C8B-B14F-4D97-AF65-F5344CB8AC3E}">
        <p14:creationId xmlns:p14="http://schemas.microsoft.com/office/powerpoint/2010/main" val="3670170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p:cTn id="3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 calcmode="lin" valueType="num">
                                      <p:cBhvr>
                                        <p:cTn id="47"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50856"/>
            <a:ext cx="8229600" cy="600164"/>
          </a:xfrm>
          <a:solidFill>
            <a:schemeClr val="bg1"/>
          </a:solidFill>
          <a:ln w="38100">
            <a:noFill/>
          </a:ln>
        </p:spPr>
        <p:txBody>
          <a:bodyPr>
            <a:spAutoFit/>
          </a:bodyPr>
          <a:lstStyle/>
          <a:p>
            <a:r>
              <a:rPr lang="en-US" b="1" cap="small" dirty="0">
                <a:latin typeface="Elephant" pitchFamily="18" charset="0"/>
              </a:rPr>
              <a:t>Satan's Utter Defeat!</a:t>
            </a:r>
          </a:p>
        </p:txBody>
      </p:sp>
      <p:sp>
        <p:nvSpPr>
          <p:cNvPr id="3" name="Content Placeholder 2"/>
          <p:cNvSpPr>
            <a:spLocks noGrp="1"/>
          </p:cNvSpPr>
          <p:nvPr>
            <p:ph idx="1"/>
          </p:nvPr>
        </p:nvSpPr>
        <p:spPr>
          <a:xfrm>
            <a:off x="160256" y="1854888"/>
            <a:ext cx="8851769" cy="4708981"/>
          </a:xfrm>
          <a:solidFill>
            <a:schemeClr val="bg1"/>
          </a:solidFill>
        </p:spPr>
        <p:txBody>
          <a:bodyPr wrap="square">
            <a:spAutoFit/>
          </a:bodyPr>
          <a:lstStyle/>
          <a:p>
            <a:pPr marL="0" indent="0">
              <a:spcBef>
                <a:spcPts val="0"/>
              </a:spcBef>
              <a:buNone/>
            </a:pPr>
            <a:r>
              <a:rPr lang="en-US" sz="2800" dirty="0">
                <a:latin typeface="Book Antiqua" pitchFamily="18" charset="0"/>
              </a:rPr>
              <a:t>Every generation suffers these attacks.</a:t>
            </a:r>
          </a:p>
          <a:p>
            <a:pPr marL="0" indent="0">
              <a:spcBef>
                <a:spcPts val="0"/>
              </a:spcBef>
              <a:buNone/>
            </a:pPr>
            <a:endParaRPr lang="en-US" sz="2800" dirty="0">
              <a:latin typeface="Book Antiqua" pitchFamily="18" charset="0"/>
            </a:endParaRPr>
          </a:p>
          <a:p>
            <a:pPr>
              <a:spcBef>
                <a:spcPts val="0"/>
              </a:spcBef>
            </a:pPr>
            <a:r>
              <a:rPr lang="en-US" sz="2800" dirty="0">
                <a:latin typeface="Book Antiqua" pitchFamily="18" charset="0"/>
              </a:rPr>
              <a:t>“Evidences of Satan’s allies are abundant: secularism, materialism, atheism, astrology, false religion, fleshly lusts, drug cults, and all manner of evil.</a:t>
            </a:r>
          </a:p>
          <a:p>
            <a:pPr>
              <a:spcBef>
                <a:spcPts val="0"/>
              </a:spcBef>
            </a:pPr>
            <a:r>
              <a:rPr lang="en-US" sz="2800" dirty="0">
                <a:latin typeface="Book Antiqua" pitchFamily="18" charset="0"/>
              </a:rPr>
              <a:t>“The Lord’s church is under attack from paganistic advocates who tolerate every immorality secular humanism can conceive, from abortion and homosexual marriages to the abolition of any faith that advocates trust in God. “</a:t>
            </a:r>
          </a:p>
          <a:p>
            <a:pPr marL="0" indent="0">
              <a:spcBef>
                <a:spcPts val="0"/>
              </a:spcBef>
              <a:buNone/>
            </a:pPr>
            <a:r>
              <a:rPr lang="en-US" sz="2000" dirty="0">
                <a:latin typeface="Book Antiqua" pitchFamily="18" charset="0"/>
              </a:rPr>
              <a:t>	(Robert Harkrider, </a:t>
            </a:r>
            <a:r>
              <a:rPr lang="en-US" sz="2000" i="1" dirty="0">
                <a:latin typeface="Book Antiqua" pitchFamily="18" charset="0"/>
              </a:rPr>
              <a:t>Revelation,</a:t>
            </a:r>
            <a:r>
              <a:rPr lang="en-US" sz="2000" dirty="0">
                <a:latin typeface="Book Antiqua" pitchFamily="18" charset="0"/>
              </a:rPr>
              <a:t> Truth Commentaries, pages 295-296)</a:t>
            </a:r>
          </a:p>
        </p:txBody>
      </p:sp>
      <p:sp>
        <p:nvSpPr>
          <p:cNvPr id="4" name="Rectangle 3">
            <a:extLst>
              <a:ext uri="{FF2B5EF4-FFF2-40B4-BE49-F238E27FC236}">
                <a16:creationId xmlns:a16="http://schemas.microsoft.com/office/drawing/2014/main" id="{6EA2224F-239B-4210-BDA5-15E7CB9B1A31}"/>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20</a:t>
            </a:r>
          </a:p>
        </p:txBody>
      </p:sp>
    </p:spTree>
    <p:extLst>
      <p:ext uri="{BB962C8B-B14F-4D97-AF65-F5344CB8AC3E}">
        <p14:creationId xmlns:p14="http://schemas.microsoft.com/office/powerpoint/2010/main" val="35322073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50856"/>
            <a:ext cx="8229600" cy="600164"/>
          </a:xfrm>
          <a:solidFill>
            <a:schemeClr val="bg1"/>
          </a:solidFill>
          <a:ln w="38100">
            <a:noFill/>
          </a:ln>
        </p:spPr>
        <p:txBody>
          <a:bodyPr>
            <a:spAutoFit/>
          </a:bodyPr>
          <a:lstStyle/>
          <a:p>
            <a:r>
              <a:rPr lang="en-US" b="1" cap="small" dirty="0">
                <a:latin typeface="Elephant" pitchFamily="18" charset="0"/>
              </a:rPr>
              <a:t>Satan's Utter Defeat!</a:t>
            </a:r>
          </a:p>
        </p:txBody>
      </p:sp>
      <p:sp>
        <p:nvSpPr>
          <p:cNvPr id="3" name="Content Placeholder 2"/>
          <p:cNvSpPr>
            <a:spLocks noGrp="1"/>
          </p:cNvSpPr>
          <p:nvPr>
            <p:ph idx="1"/>
          </p:nvPr>
        </p:nvSpPr>
        <p:spPr>
          <a:xfrm>
            <a:off x="513762" y="1920877"/>
            <a:ext cx="8134350" cy="3958007"/>
          </a:xfrm>
          <a:solidFill>
            <a:schemeClr val="bg1"/>
          </a:solidFill>
        </p:spPr>
        <p:txBody>
          <a:bodyPr>
            <a:spAutoFit/>
          </a:bodyPr>
          <a:lstStyle/>
          <a:p>
            <a:r>
              <a:rPr lang="en-US" sz="2800" dirty="0">
                <a:latin typeface="Book Antiqua" pitchFamily="18" charset="0"/>
              </a:rPr>
              <a:t>“The idol of our day is not a god-Caesar; instead, man himself has become the object of worship. The “me generation” is filled with greed, avarice, and the gratification of every lust.</a:t>
            </a:r>
          </a:p>
          <a:p>
            <a:r>
              <a:rPr lang="en-US" sz="2800" dirty="0">
                <a:latin typeface="Book Antiqua" pitchFamily="18" charset="0"/>
              </a:rPr>
              <a:t>“Even activities that may not be sinful in and of themselves, such as sports, the arts, or the film industry, have become the god worshiped by many.</a:t>
            </a:r>
            <a:r>
              <a:rPr kumimoji="0" lang="en-US" sz="2000" b="0" i="0" u="none" strike="noStrike" kern="1200" cap="none" spc="0" normalizeH="0" baseline="0" noProof="0" dirty="0">
                <a:ln>
                  <a:noFill/>
                </a:ln>
                <a:effectLst/>
                <a:uLnTx/>
                <a:uFillTx/>
                <a:latin typeface="Book Antiqua" pitchFamily="18" charset="0"/>
                <a:ea typeface="+mn-ea"/>
                <a:cs typeface="+mn-cs"/>
              </a:rPr>
              <a:t> “</a:t>
            </a:r>
          </a:p>
          <a:p>
            <a:pPr marL="0" indent="0">
              <a:buNone/>
            </a:pPr>
            <a:r>
              <a:rPr lang="en-US" sz="2000" dirty="0">
                <a:latin typeface="Book Antiqua" pitchFamily="18" charset="0"/>
              </a:rPr>
              <a:t>	</a:t>
            </a:r>
            <a:r>
              <a:rPr kumimoji="0" lang="en-US" sz="1800" b="0" i="0" u="none" strike="noStrike" kern="1200" cap="none" spc="0" normalizeH="0" baseline="0" noProof="0" dirty="0">
                <a:ln>
                  <a:noFill/>
                </a:ln>
                <a:effectLst/>
                <a:uLnTx/>
                <a:uFillTx/>
                <a:latin typeface="Book Antiqua" pitchFamily="18" charset="0"/>
                <a:ea typeface="+mn-ea"/>
                <a:cs typeface="+mn-cs"/>
              </a:rPr>
              <a:t>(Robert Harkrider, </a:t>
            </a:r>
            <a:r>
              <a:rPr kumimoji="0" lang="en-US" sz="1800" b="0" i="1" u="none" strike="noStrike" kern="1200" cap="none" spc="0" normalizeH="0" baseline="0" noProof="0" dirty="0">
                <a:ln>
                  <a:noFill/>
                </a:ln>
                <a:effectLst/>
                <a:uLnTx/>
                <a:uFillTx/>
                <a:latin typeface="Book Antiqua" pitchFamily="18" charset="0"/>
                <a:ea typeface="+mn-ea"/>
                <a:cs typeface="+mn-cs"/>
              </a:rPr>
              <a:t>Revelation, </a:t>
            </a:r>
            <a:r>
              <a:rPr kumimoji="0" lang="en-US" sz="1800" b="0" i="0" u="none" strike="noStrike" kern="1200" cap="none" spc="0" normalizeH="0" baseline="0" noProof="0" dirty="0">
                <a:ln>
                  <a:noFill/>
                </a:ln>
                <a:effectLst/>
                <a:uLnTx/>
                <a:uFillTx/>
                <a:latin typeface="Book Antiqua" pitchFamily="18" charset="0"/>
                <a:ea typeface="+mn-ea"/>
                <a:cs typeface="+mn-cs"/>
              </a:rPr>
              <a:t>Truth Commentaries, pages 295-296)</a:t>
            </a:r>
            <a:endParaRPr lang="en-US" sz="2800" dirty="0">
              <a:latin typeface="Book Antiqua" pitchFamily="18" charset="0"/>
            </a:endParaRPr>
          </a:p>
        </p:txBody>
      </p:sp>
      <p:sp>
        <p:nvSpPr>
          <p:cNvPr id="4" name="Rectangle 3">
            <a:extLst>
              <a:ext uri="{FF2B5EF4-FFF2-40B4-BE49-F238E27FC236}">
                <a16:creationId xmlns:a16="http://schemas.microsoft.com/office/drawing/2014/main" id="{6EA2224F-239B-4210-BDA5-15E7CB9B1A31}"/>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20</a:t>
            </a:r>
          </a:p>
        </p:txBody>
      </p:sp>
    </p:spTree>
    <p:extLst>
      <p:ext uri="{BB962C8B-B14F-4D97-AF65-F5344CB8AC3E}">
        <p14:creationId xmlns:p14="http://schemas.microsoft.com/office/powerpoint/2010/main" val="28326760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15421"/>
            <a:ext cx="8229600" cy="600164"/>
          </a:xfrm>
          <a:solidFill>
            <a:schemeClr val="bg1"/>
          </a:solidFill>
          <a:ln w="38100">
            <a:noFill/>
          </a:ln>
        </p:spPr>
        <p:txBody>
          <a:bodyPr>
            <a:spAutoFit/>
          </a:bodyPr>
          <a:lstStyle/>
          <a:p>
            <a:r>
              <a:rPr lang="en-US" b="1" cap="small" dirty="0">
                <a:latin typeface="Elephant" pitchFamily="18" charset="0"/>
              </a:rPr>
              <a:t>Satan's Utter Defeat!</a:t>
            </a:r>
          </a:p>
        </p:txBody>
      </p:sp>
      <p:sp>
        <p:nvSpPr>
          <p:cNvPr id="3" name="Content Placeholder 2"/>
          <p:cNvSpPr>
            <a:spLocks noGrp="1"/>
          </p:cNvSpPr>
          <p:nvPr>
            <p:ph idx="1"/>
          </p:nvPr>
        </p:nvSpPr>
        <p:spPr>
          <a:xfrm>
            <a:off x="457200" y="1736884"/>
            <a:ext cx="8229600" cy="4816703"/>
          </a:xfrm>
          <a:solidFill>
            <a:schemeClr val="bg1"/>
          </a:solidFill>
        </p:spPr>
        <p:txBody>
          <a:bodyPr>
            <a:spAutoFit/>
          </a:bodyPr>
          <a:lstStyle/>
          <a:p>
            <a:r>
              <a:rPr lang="en-US" sz="3200" dirty="0">
                <a:latin typeface="Book Antiqua" panose="02040602050305030304" pitchFamily="18" charset="0"/>
              </a:rPr>
              <a:t>Not the </a:t>
            </a:r>
            <a:r>
              <a:rPr lang="en-US" sz="3200" b="1" dirty="0">
                <a:latin typeface="Book Antiqua" panose="02040602050305030304" pitchFamily="18" charset="0"/>
              </a:rPr>
              <a:t>literal city </a:t>
            </a:r>
            <a:r>
              <a:rPr lang="en-US" sz="3200" dirty="0">
                <a:latin typeface="Book Antiqua" pitchFamily="18" charset="0"/>
              </a:rPr>
              <a:t>of Jerusalem or a particular city</a:t>
            </a:r>
          </a:p>
          <a:p>
            <a:r>
              <a:rPr lang="en-US" sz="3200" dirty="0">
                <a:latin typeface="Book Antiqua" pitchFamily="18" charset="0"/>
              </a:rPr>
              <a:t>Yet, notice how </a:t>
            </a:r>
            <a:r>
              <a:rPr lang="en-US" sz="3200" b="1" dirty="0">
                <a:latin typeface="Book Antiqua" panose="02040602050305030304" pitchFamily="18" charset="0"/>
              </a:rPr>
              <a:t>quickly</a:t>
            </a:r>
            <a:r>
              <a:rPr lang="en-US" sz="3200" dirty="0">
                <a:latin typeface="Book Antiqua" pitchFamily="18" charset="0"/>
              </a:rPr>
              <a:t> they are defeated</a:t>
            </a:r>
          </a:p>
          <a:p>
            <a:pPr lvl="1"/>
            <a:r>
              <a:rPr lang="en-US" sz="2900" i="1" dirty="0">
                <a:latin typeface="Book Antiqua" panose="02040602050305030304" pitchFamily="18" charset="0"/>
              </a:rPr>
              <a:t>“</a:t>
            </a:r>
            <a:r>
              <a:rPr lang="en-US" sz="2900" b="1" i="1" dirty="0">
                <a:latin typeface="Book Antiqua" panose="02040602050305030304" pitchFamily="18" charset="0"/>
              </a:rPr>
              <a:t>Fire came down out of heaven and devoured them</a:t>
            </a:r>
            <a:r>
              <a:rPr lang="en-US" sz="2900" i="1" dirty="0">
                <a:latin typeface="Book Antiqua" panose="02040602050305030304" pitchFamily="18" charset="0"/>
              </a:rPr>
              <a:t>.”</a:t>
            </a:r>
            <a:r>
              <a:rPr lang="en-US" sz="2900" dirty="0">
                <a:latin typeface="Book Antiqua" panose="02040602050305030304" pitchFamily="18" charset="0"/>
              </a:rPr>
              <a:t> (Revelation 20:9)</a:t>
            </a:r>
          </a:p>
          <a:p>
            <a:r>
              <a:rPr lang="en-US" sz="3200" dirty="0">
                <a:latin typeface="Book Antiqua" pitchFamily="18" charset="0"/>
              </a:rPr>
              <a:t>No </a:t>
            </a:r>
            <a:r>
              <a:rPr lang="en-US" sz="3200" b="1" dirty="0">
                <a:latin typeface="Book Antiqua" panose="02040602050305030304" pitchFamily="18" charset="0"/>
              </a:rPr>
              <a:t>opposition</a:t>
            </a:r>
            <a:r>
              <a:rPr lang="en-US" sz="3200" dirty="0">
                <a:latin typeface="Book Antiqua" pitchFamily="18" charset="0"/>
              </a:rPr>
              <a:t> has the power to defeat God.</a:t>
            </a:r>
          </a:p>
          <a:p>
            <a:r>
              <a:rPr lang="en-US" sz="3200" dirty="0">
                <a:latin typeface="Book Antiqua" pitchFamily="18" charset="0"/>
              </a:rPr>
              <a:t>God’s people have the </a:t>
            </a:r>
            <a:r>
              <a:rPr lang="en-US" sz="3200" b="1" dirty="0">
                <a:latin typeface="Book Antiqua" panose="02040602050305030304" pitchFamily="18" charset="0"/>
              </a:rPr>
              <a:t>divine assurance </a:t>
            </a:r>
            <a:r>
              <a:rPr lang="en-US" sz="3200" dirty="0">
                <a:latin typeface="Book Antiqua" pitchFamily="18" charset="0"/>
              </a:rPr>
              <a:t>that He will have the final say!</a:t>
            </a:r>
          </a:p>
        </p:txBody>
      </p:sp>
      <p:sp>
        <p:nvSpPr>
          <p:cNvPr id="4" name="Rectangle 3">
            <a:extLst>
              <a:ext uri="{FF2B5EF4-FFF2-40B4-BE49-F238E27FC236}">
                <a16:creationId xmlns:a16="http://schemas.microsoft.com/office/drawing/2014/main" id="{BD7925BA-448C-4A5D-9F61-95D9AD0ACEB6}"/>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20</a:t>
            </a:r>
          </a:p>
        </p:txBody>
      </p:sp>
    </p:spTree>
    <p:extLst>
      <p:ext uri="{BB962C8B-B14F-4D97-AF65-F5344CB8AC3E}">
        <p14:creationId xmlns:p14="http://schemas.microsoft.com/office/powerpoint/2010/main" val="3894982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9117"/>
            <a:ext cx="8229600" cy="600164"/>
          </a:xfrm>
          <a:solidFill>
            <a:schemeClr val="bg1"/>
          </a:solidFill>
          <a:ln w="38100">
            <a:noFill/>
          </a:ln>
        </p:spPr>
        <p:txBody>
          <a:bodyPr>
            <a:spAutoFit/>
          </a:bodyPr>
          <a:lstStyle/>
          <a:p>
            <a:r>
              <a:rPr lang="en-US" b="1" cap="small" dirty="0">
                <a:latin typeface="OldCentury" pitchFamily="2" charset="0"/>
              </a:rPr>
              <a:t>Revelation 20:11</a:t>
            </a:r>
          </a:p>
        </p:txBody>
      </p:sp>
      <p:pic>
        <p:nvPicPr>
          <p:cNvPr id="4" name="Content Placeholder 3"/>
          <p:cNvPicPr>
            <a:picLocks noChangeAspect="1" noChangeArrowheads="1"/>
          </p:cNvPicPr>
          <p:nvPr/>
        </p:nvPicPr>
        <p:blipFill>
          <a:blip r:embed="rId2"/>
          <a:srcRect/>
          <a:stretch>
            <a:fillRect/>
          </a:stretch>
        </p:blipFill>
        <p:spPr bwMode="auto">
          <a:xfrm>
            <a:off x="647700" y="2057403"/>
            <a:ext cx="8039100" cy="4619625"/>
          </a:xfrm>
          <a:prstGeom prst="rect">
            <a:avLst/>
          </a:prstGeom>
          <a:noFill/>
          <a:ln w="9525">
            <a:noFill/>
            <a:miter lim="800000"/>
            <a:headEnd/>
            <a:tailEnd/>
          </a:ln>
        </p:spPr>
      </p:pic>
      <p:sp>
        <p:nvSpPr>
          <p:cNvPr id="5" name="TextBox 4"/>
          <p:cNvSpPr txBox="1"/>
          <p:nvPr/>
        </p:nvSpPr>
        <p:spPr>
          <a:xfrm>
            <a:off x="1647727" y="2439184"/>
            <a:ext cx="5924550" cy="3046988"/>
          </a:xfrm>
          <a:prstGeom prst="rect">
            <a:avLst/>
          </a:prstGeom>
          <a:noFill/>
        </p:spPr>
        <p:txBody>
          <a:bodyPr wrap="square" rtlCol="0">
            <a:spAutoFit/>
          </a:bodyPr>
          <a:lstStyle/>
          <a:p>
            <a:pPr algn="ctr">
              <a:defRPr/>
            </a:pPr>
            <a:r>
              <a:rPr lang="en-US" sz="3200" i="1" dirty="0">
                <a:latin typeface="Book Antiqua" pitchFamily="18" charset="0"/>
              </a:rPr>
              <a:t>“</a:t>
            </a:r>
            <a:r>
              <a:rPr lang="en-US" sz="3200" b="1" i="1" dirty="0">
                <a:latin typeface="Book Antiqua" pitchFamily="18" charset="0"/>
              </a:rPr>
              <a:t>And I saw a great white throne, and </a:t>
            </a:r>
            <a:r>
              <a:rPr lang="en-US" sz="3200" b="1" i="1" u="sng" dirty="0">
                <a:latin typeface="Book Antiqua" pitchFamily="18" charset="0"/>
              </a:rPr>
              <a:t>him that sat upon it</a:t>
            </a:r>
            <a:r>
              <a:rPr lang="en-US" sz="3200" b="1" i="1" dirty="0">
                <a:latin typeface="Book Antiqua" pitchFamily="18" charset="0"/>
              </a:rPr>
              <a:t>, from whose face the earth and the heaven fled away; and there was found no place for them</a:t>
            </a:r>
            <a:r>
              <a:rPr lang="en-US" sz="3200" i="1" dirty="0">
                <a:latin typeface="Book Antiqua" pitchFamily="18" charset="0"/>
              </a:rPr>
              <a:t>.</a:t>
            </a:r>
            <a:r>
              <a:rPr lang="en-US" sz="2800" i="1" dirty="0">
                <a:latin typeface="Book Antiqua" pitchFamily="18" charset="0"/>
              </a:rPr>
              <a:t>”</a:t>
            </a:r>
          </a:p>
        </p:txBody>
      </p:sp>
      <p:sp>
        <p:nvSpPr>
          <p:cNvPr id="6" name="Rectangle 5">
            <a:extLst>
              <a:ext uri="{FF2B5EF4-FFF2-40B4-BE49-F238E27FC236}">
                <a16:creationId xmlns:a16="http://schemas.microsoft.com/office/drawing/2014/main" id="{B79D792E-4845-42A2-A05F-FA5E6D8825B8}"/>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20</a:t>
            </a:r>
          </a:p>
        </p:txBody>
      </p:sp>
    </p:spTree>
    <p:extLst>
      <p:ext uri="{BB962C8B-B14F-4D97-AF65-F5344CB8AC3E}">
        <p14:creationId xmlns:p14="http://schemas.microsoft.com/office/powerpoint/2010/main" val="3447025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8636" y="517049"/>
            <a:ext cx="8229600" cy="600164"/>
          </a:xfrm>
          <a:solidFill>
            <a:schemeClr val="bg1"/>
          </a:solidFill>
          <a:ln w="38100">
            <a:noFill/>
          </a:ln>
        </p:spPr>
        <p:txBody>
          <a:bodyPr>
            <a:spAutoFit/>
          </a:bodyPr>
          <a:lstStyle/>
          <a:p>
            <a:r>
              <a:rPr lang="en-US" b="1" cap="small" dirty="0">
                <a:latin typeface="OldCentury" pitchFamily="2" charset="0"/>
              </a:rPr>
              <a:t>Revelation 20:12</a:t>
            </a:r>
          </a:p>
        </p:txBody>
      </p:sp>
      <p:pic>
        <p:nvPicPr>
          <p:cNvPr id="4" name="Content Placeholder 3"/>
          <p:cNvPicPr>
            <a:picLocks noChangeArrowheads="1"/>
          </p:cNvPicPr>
          <p:nvPr/>
        </p:nvPicPr>
        <p:blipFill>
          <a:blip r:embed="rId2"/>
          <a:srcRect/>
          <a:stretch>
            <a:fillRect/>
          </a:stretch>
        </p:blipFill>
        <p:spPr bwMode="auto">
          <a:xfrm>
            <a:off x="600079" y="1262693"/>
            <a:ext cx="8086725" cy="5486400"/>
          </a:xfrm>
          <a:prstGeom prst="rect">
            <a:avLst/>
          </a:prstGeom>
          <a:noFill/>
          <a:ln w="9525">
            <a:noFill/>
            <a:miter lim="800000"/>
            <a:headEnd/>
            <a:tailEnd/>
          </a:ln>
        </p:spPr>
      </p:pic>
      <p:sp>
        <p:nvSpPr>
          <p:cNvPr id="5" name="TextBox 4"/>
          <p:cNvSpPr txBox="1">
            <a:spLocks noChangeAspect="1"/>
          </p:cNvSpPr>
          <p:nvPr/>
        </p:nvSpPr>
        <p:spPr>
          <a:xfrm>
            <a:off x="1648315" y="1670608"/>
            <a:ext cx="5895975" cy="3662541"/>
          </a:xfrm>
          <a:prstGeom prst="rect">
            <a:avLst/>
          </a:prstGeom>
          <a:noFill/>
        </p:spPr>
        <p:txBody>
          <a:bodyPr wrap="square" rtlCol="0">
            <a:spAutoFit/>
          </a:bodyPr>
          <a:lstStyle/>
          <a:p>
            <a:pPr algn="ctr">
              <a:defRPr/>
            </a:pPr>
            <a:r>
              <a:rPr lang="en-US" sz="2800" i="1" dirty="0">
                <a:latin typeface="Book Antiqua" pitchFamily="18" charset="0"/>
              </a:rPr>
              <a:t>“</a:t>
            </a:r>
            <a:r>
              <a:rPr lang="en-US" sz="2800" b="1" i="1" dirty="0">
                <a:latin typeface="Book Antiqua" pitchFamily="18" charset="0"/>
              </a:rPr>
              <a:t>And I saw the dead, </a:t>
            </a:r>
            <a:r>
              <a:rPr lang="en-US" sz="2800" b="1" i="1" u="sng" dirty="0">
                <a:latin typeface="Book Antiqua" pitchFamily="18" charset="0"/>
              </a:rPr>
              <a:t>the great and the small, standing before the throne</a:t>
            </a:r>
            <a:r>
              <a:rPr lang="en-US" sz="2800" b="1" i="1" dirty="0">
                <a:latin typeface="Book Antiqua" pitchFamily="18" charset="0"/>
              </a:rPr>
              <a:t>; and </a:t>
            </a:r>
            <a:r>
              <a:rPr lang="en-US" sz="2800" b="1" i="1" u="sng" dirty="0">
                <a:latin typeface="Book Antiqua" pitchFamily="18" charset="0"/>
              </a:rPr>
              <a:t>books were opened</a:t>
            </a:r>
            <a:r>
              <a:rPr lang="en-US" sz="2800" b="1" i="1" dirty="0">
                <a:latin typeface="Book Antiqua" pitchFamily="18" charset="0"/>
              </a:rPr>
              <a:t>: and another book was opened, </a:t>
            </a:r>
            <a:r>
              <a:rPr lang="en-US" sz="3200" b="1" i="1" dirty="0">
                <a:latin typeface="Book Antiqua" pitchFamily="18" charset="0"/>
              </a:rPr>
              <a:t>which is (</a:t>
            </a:r>
            <a:r>
              <a:rPr lang="en-US" sz="3200" b="1" i="1" u="sng" dirty="0">
                <a:latin typeface="Book Antiqua" pitchFamily="18" charset="0"/>
              </a:rPr>
              <a:t>the book) of life</a:t>
            </a:r>
            <a:r>
              <a:rPr lang="en-US" sz="2800" b="1" i="1" dirty="0">
                <a:latin typeface="Book Antiqua" pitchFamily="18" charset="0"/>
              </a:rPr>
              <a:t>: and the dead were </a:t>
            </a:r>
            <a:r>
              <a:rPr lang="en-US" sz="2800" b="1" i="1" u="sng" dirty="0">
                <a:latin typeface="Book Antiqua" pitchFamily="18" charset="0"/>
              </a:rPr>
              <a:t>judged out of the things which were written in the books, according to their works</a:t>
            </a:r>
            <a:r>
              <a:rPr lang="en-US" sz="2400" i="1" dirty="0">
                <a:latin typeface="Book Antiqua" pitchFamily="18" charset="0"/>
              </a:rPr>
              <a:t>.”</a:t>
            </a:r>
          </a:p>
        </p:txBody>
      </p:sp>
      <p:sp>
        <p:nvSpPr>
          <p:cNvPr id="6" name="Rectangle 5">
            <a:extLst>
              <a:ext uri="{FF2B5EF4-FFF2-40B4-BE49-F238E27FC236}">
                <a16:creationId xmlns:a16="http://schemas.microsoft.com/office/drawing/2014/main" id="{0B98B907-B8B1-4791-951C-77C30FE81D65}"/>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20</a:t>
            </a:r>
          </a:p>
        </p:txBody>
      </p:sp>
    </p:spTree>
    <p:extLst>
      <p:ext uri="{BB962C8B-B14F-4D97-AF65-F5344CB8AC3E}">
        <p14:creationId xmlns:p14="http://schemas.microsoft.com/office/powerpoint/2010/main" val="2756131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94</TotalTime>
  <Words>981</Words>
  <Application>Microsoft Office PowerPoint</Application>
  <PresentationFormat>On-screen Show (4:3)</PresentationFormat>
  <Paragraphs>80</Paragraphs>
  <Slides>14</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14</vt:i4>
      </vt:variant>
    </vt:vector>
  </HeadingPairs>
  <TitlesOfParts>
    <vt:vector size="23" baseType="lpstr">
      <vt:lpstr>Arial</vt:lpstr>
      <vt:lpstr>Book Antiqua</vt:lpstr>
      <vt:lpstr>Calibri</vt:lpstr>
      <vt:lpstr>Corbel</vt:lpstr>
      <vt:lpstr>Elephant</vt:lpstr>
      <vt:lpstr>OldCentury</vt:lpstr>
      <vt:lpstr>Times New Roman</vt:lpstr>
      <vt:lpstr>2_Office Theme</vt:lpstr>
      <vt:lpstr>1_Depth</vt:lpstr>
      <vt:lpstr>A Study Of  The Book Of Revelation</vt:lpstr>
      <vt:lpstr>Revelation 20:10</vt:lpstr>
      <vt:lpstr>Satan's Utter Defeat!</vt:lpstr>
      <vt:lpstr>Satan's Utter Defeat!</vt:lpstr>
      <vt:lpstr>Satan's Utter Defeat!</vt:lpstr>
      <vt:lpstr>Satan's Utter Defeat!</vt:lpstr>
      <vt:lpstr>Satan's Utter Defeat!</vt:lpstr>
      <vt:lpstr>Revelation 20:11</vt:lpstr>
      <vt:lpstr>Revelation 20:12</vt:lpstr>
      <vt:lpstr>Glimpse of the Final Judgment</vt:lpstr>
      <vt:lpstr>Glimpse of the Final Judgment</vt:lpstr>
      <vt:lpstr>Books Opened</vt:lpstr>
      <vt:lpstr>Books Opened</vt:lpstr>
      <vt:lpstr>Books Opened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mgalloway2715@gmail.com</dc:creator>
  <cp:lastModifiedBy>Richard Lidh</cp:lastModifiedBy>
  <cp:revision>11</cp:revision>
  <cp:lastPrinted>2021-09-24T12:33:47Z</cp:lastPrinted>
  <dcterms:created xsi:type="dcterms:W3CDTF">2021-09-19T13:46:48Z</dcterms:created>
  <dcterms:modified xsi:type="dcterms:W3CDTF">2021-09-24T12:33:52Z</dcterms:modified>
</cp:coreProperties>
</file>